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70" r:id="rId2"/>
    <p:sldId id="260" r:id="rId3"/>
    <p:sldId id="296" r:id="rId4"/>
    <p:sldId id="298" r:id="rId5"/>
    <p:sldId id="297" r:id="rId6"/>
    <p:sldId id="302" r:id="rId7"/>
    <p:sldId id="295" r:id="rId8"/>
    <p:sldId id="301" r:id="rId9"/>
    <p:sldId id="300" r:id="rId10"/>
    <p:sldId id="303" r:id="rId11"/>
    <p:sldId id="299" r:id="rId12"/>
    <p:sldId id="304" r:id="rId13"/>
    <p:sldId id="305" r:id="rId14"/>
    <p:sldId id="291" r:id="rId15"/>
  </p:sldIdLst>
  <p:sldSz cx="12192000" cy="6858000"/>
  <p:notesSz cx="6858000" cy="9144000"/>
  <p:embeddedFontLst>
    <p:embeddedFont>
      <p:font typeface="Arial Unicode MS" panose="020B0604020202020204" pitchFamily="50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7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4489A6"/>
    <a:srgbClr val="2C5E9F"/>
    <a:srgbClr val="B01D00"/>
    <a:srgbClr val="FFC603"/>
    <a:srgbClr val="FFC904"/>
    <a:srgbClr val="3366FF"/>
    <a:srgbClr val="FF0066"/>
    <a:srgbClr val="FF99CC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58"/>
      </p:cViewPr>
      <p:guideLst>
        <p:guide orient="horz" pos="2092"/>
        <p:guide pos="3840"/>
        <p:guide pos="175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연도별 사고 상황</a:t>
            </a:r>
            <a:endParaRPr lang="en-US" alt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Sheet1!$A$2:$E$2</c:f>
              <c:strCache>
                <c:ptCount val="5"/>
                <c:pt idx="0">
                  <c:v>2007 년</c:v>
                </c:pt>
                <c:pt idx="1">
                  <c:v>2008 년</c:v>
                </c:pt>
                <c:pt idx="2">
                  <c:v>2009 년</c:v>
                </c:pt>
                <c:pt idx="3">
                  <c:v>2010 년</c:v>
                </c:pt>
                <c:pt idx="4">
                  <c:v>2011 년</c:v>
                </c:pt>
              </c:strCache>
            </c:strRef>
          </c:cat>
          <c:val>
            <c:numRef>
              <c:f>Sheet1!$A$3:$E$3</c:f>
              <c:numCache>
                <c:formatCode>General</c:formatCode>
                <c:ptCount val="5"/>
                <c:pt idx="0">
                  <c:v>7</c:v>
                </c:pt>
                <c:pt idx="1">
                  <c:v>17</c:v>
                </c:pt>
                <c:pt idx="2">
                  <c:v>34</c:v>
                </c:pt>
                <c:pt idx="3">
                  <c:v>30</c:v>
                </c:pt>
                <c:pt idx="4">
                  <c:v>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AB-4E03-BDAB-59D20648A3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2546639"/>
        <c:axId val="1475228719"/>
      </c:lineChart>
      <c:catAx>
        <c:axId val="1422546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75228719"/>
        <c:crosses val="autoZero"/>
        <c:auto val="1"/>
        <c:lblAlgn val="ctr"/>
        <c:lblOffset val="100"/>
        <c:noMultiLvlLbl val="0"/>
      </c:catAx>
      <c:valAx>
        <c:axId val="1475228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2546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BED-457E-9203-FE148C0E511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BED-457E-9203-FE148C0E511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BED-457E-9203-FE148C0E511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BED-457E-9203-FE148C0E5111}"/>
              </c:ext>
            </c:extLst>
          </c:dPt>
          <c:cat>
            <c:strRef>
              <c:f>Sheet1!$A$2:$A$5</c:f>
              <c:strCache>
                <c:ptCount val="3"/>
                <c:pt idx="0">
                  <c:v>휠체어 부품</c:v>
                </c:pt>
                <c:pt idx="1">
                  <c:v>수동 휠체어</c:v>
                </c:pt>
                <c:pt idx="2">
                  <c:v>전동 휠체어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41.6</c:v>
                </c:pt>
                <c:pt idx="1">
                  <c:v>37.6</c:v>
                </c:pt>
                <c:pt idx="2">
                  <c:v>20.7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C6-4A00-A7F1-A47486D674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M1</c:v>
                </c:pt>
                <c:pt idx="1">
                  <c:v>M2</c:v>
                </c:pt>
                <c:pt idx="2">
                  <c:v>M3</c:v>
                </c:pt>
                <c:pt idx="3">
                  <c:v>M4</c:v>
                </c:pt>
                <c:pt idx="4">
                  <c:v>M5</c:v>
                </c:pt>
                <c:pt idx="5">
                  <c:v>M6</c:v>
                </c:pt>
                <c:pt idx="6">
                  <c:v>M7</c:v>
                </c:pt>
                <c:pt idx="7">
                  <c:v>M8</c:v>
                </c:pt>
              </c:strCache>
            </c:strRef>
          </c:cat>
          <c:val>
            <c:numRef>
              <c:f>Sheet1!$B$4:$I$4</c:f>
              <c:numCache>
                <c:formatCode>General</c:formatCode>
                <c:ptCount val="8"/>
                <c:pt idx="0">
                  <c:v>5064</c:v>
                </c:pt>
                <c:pt idx="1">
                  <c:v>2484</c:v>
                </c:pt>
                <c:pt idx="2">
                  <c:v>2684</c:v>
                </c:pt>
                <c:pt idx="3">
                  <c:v>3684</c:v>
                </c:pt>
                <c:pt idx="4">
                  <c:v>3884</c:v>
                </c:pt>
                <c:pt idx="5">
                  <c:v>4484</c:v>
                </c:pt>
                <c:pt idx="6">
                  <c:v>4684</c:v>
                </c:pt>
                <c:pt idx="7">
                  <c:v>5084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90-4005-B021-03C7BE305FAE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Sheet1!$B$1:$I$1</c:f>
              <c:strCache>
                <c:ptCount val="8"/>
                <c:pt idx="0">
                  <c:v>M1</c:v>
                </c:pt>
                <c:pt idx="1">
                  <c:v>M2</c:v>
                </c:pt>
                <c:pt idx="2">
                  <c:v>M3</c:v>
                </c:pt>
                <c:pt idx="3">
                  <c:v>M4</c:v>
                </c:pt>
                <c:pt idx="4">
                  <c:v>M5</c:v>
                </c:pt>
                <c:pt idx="5">
                  <c:v>M6</c:v>
                </c:pt>
                <c:pt idx="6">
                  <c:v>M7</c:v>
                </c:pt>
                <c:pt idx="7">
                  <c:v>M8</c:v>
                </c:pt>
              </c:strCache>
            </c:strRef>
          </c:cat>
          <c:val>
            <c:numRef>
              <c:f>Sheet1!$B$12:$I$12</c:f>
              <c:numCache>
                <c:formatCode>General</c:formatCode>
                <c:ptCount val="8"/>
                <c:pt idx="0">
                  <c:v>1575</c:v>
                </c:pt>
                <c:pt idx="1">
                  <c:v>1450</c:v>
                </c:pt>
                <c:pt idx="2">
                  <c:v>2325</c:v>
                </c:pt>
                <c:pt idx="3">
                  <c:v>3500</c:v>
                </c:pt>
                <c:pt idx="4">
                  <c:v>5100</c:v>
                </c:pt>
                <c:pt idx="5">
                  <c:v>6350</c:v>
                </c:pt>
                <c:pt idx="6">
                  <c:v>6750</c:v>
                </c:pt>
                <c:pt idx="7">
                  <c:v>7800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990-4005-B021-03C7BE305F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33170208"/>
        <c:axId val="357566832"/>
      </c:lineChart>
      <c:catAx>
        <c:axId val="333170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57566832"/>
        <c:crosses val="autoZero"/>
        <c:auto val="1"/>
        <c:lblAlgn val="ctr"/>
        <c:lblOffset val="100"/>
        <c:noMultiLvlLbl val="0"/>
      </c:catAx>
      <c:valAx>
        <c:axId val="3575668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33170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0.61178</cdr:x>
      <cdr:y>0.40954</cdr:y>
    </cdr:from>
    <cdr:to>
      <cdr:x>0.78378</cdr:x>
      <cdr:y>0.53145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452FF17A-3840-4913-B721-C9F992EF52E5}"/>
            </a:ext>
          </a:extLst>
        </cdr:cNvPr>
        <cdr:cNvSpPr txBox="1"/>
      </cdr:nvSpPr>
      <cdr:spPr>
        <a:xfrm xmlns:a="http://schemas.openxmlformats.org/drawingml/2006/main">
          <a:off x="3449636" y="1923836"/>
          <a:ext cx="969818" cy="57265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2000" dirty="0">
              <a:solidFill>
                <a:schemeClr val="bg1"/>
              </a:solidFill>
            </a:rPr>
            <a:t>41.6%</a:t>
          </a:r>
          <a:endParaRPr lang="ko-KR" altLang="en-US" sz="2000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0.2718</cdr:x>
      <cdr:y>0.22694</cdr:y>
    </cdr:from>
    <cdr:to>
      <cdr:x>0.46837</cdr:x>
      <cdr:y>0.37834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E891C17E-6502-4243-AEAD-D209F47BFE46}"/>
            </a:ext>
          </a:extLst>
        </cdr:cNvPr>
        <cdr:cNvSpPr txBox="1"/>
      </cdr:nvSpPr>
      <cdr:spPr>
        <a:xfrm xmlns:a="http://schemas.openxmlformats.org/drawingml/2006/main">
          <a:off x="1532604" y="1066049"/>
          <a:ext cx="1108362" cy="711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2000" dirty="0">
              <a:solidFill>
                <a:schemeClr val="bg1"/>
              </a:solidFill>
            </a:rPr>
            <a:t>20.7%</a:t>
          </a:r>
          <a:endParaRPr lang="ko-KR" altLang="en-US" sz="2000" dirty="0">
            <a:solidFill>
              <a:schemeClr val="bg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A09FF-CD83-4D35-95C1-5D1206DDC574}" type="datetimeFigureOut">
              <a:rPr lang="ko-KR" altLang="en-US" smtClean="0"/>
              <a:pPr/>
              <a:t>2017-11-11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97D97-07CE-408B-935A-597F9F97BD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475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294E5-CB4D-4686-B265-C4E46363857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957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2017-11-11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2" descr="http://postfiles4.naver.net/20101110_195/lmlm4864_1289377936723BcAr5_JPEG/%B1%D7%B7%B9%C0%CC.jpg?type=w3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6114" y="0"/>
            <a:ext cx="12308114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</p:spTree>
    <p:extLst>
      <p:ext uri="{BB962C8B-B14F-4D97-AF65-F5344CB8AC3E}">
        <p14:creationId xmlns:p14="http://schemas.microsoft.com/office/powerpoint/2010/main" val="2415429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2017-11-11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69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2017-11-11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7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2017-11-11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79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2017-11-11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904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2017-11-11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45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2017-11-11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783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2017-11-11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879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2017-11-11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2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2017-11-11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2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2017-11-11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218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0BB7C-ED8A-4757-AD83-71D1217BD5FA}" type="datetimeFigureOut">
              <a:rPr lang="ko-KR" altLang="en-US" smtClean="0"/>
              <a:pPr/>
              <a:t>2017-11-11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75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i&amp;rct=j&amp;q=&amp;esrc=s&amp;source=images&amp;cd=&amp;cad=rja&amp;uact=8&amp;ved=0ahUKEwjc2aq2rLTXAhWMfLwKHUtnDr0QjRwIBw&amp;url=http://www.hankookilbo.com/mv/d76a8416121c443ea6ac55098bdd2d2d&amp;psig=AOvVaw16rwJClZiO-6TcknORNjZA&amp;ust=1510414409258597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hyperlink" Target="&#50500;&#51060;&#53596;%20&#53580;&#49828;&#53944;%20&#50689;&#49345;/&#49884;&#53248;&#49828;%2001.avi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4442" y="2496214"/>
            <a:ext cx="12196441" cy="16288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121860" y="2721114"/>
            <a:ext cx="3943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Arial Unicode MS" pitchFamily="50" charset="-127"/>
                <a:cs typeface="Arial Unicode MS" pitchFamily="50" charset="-127"/>
              </a:rPr>
              <a:t>IOT </a:t>
            </a:r>
            <a:r>
              <a:rPr lang="ko-KR" altLang="en-US" sz="40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Arial Unicode MS" pitchFamily="50" charset="-127"/>
                <a:cs typeface="Arial Unicode MS" pitchFamily="50" charset="-127"/>
              </a:rPr>
              <a:t>휠체어 키트</a:t>
            </a:r>
            <a:endParaRPr lang="en-US" altLang="ko-KR" sz="4000" b="1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45258" y="7415647"/>
            <a:ext cx="1901483" cy="34575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51FB63-8600-4282-850C-C0B62D8A5545}"/>
              </a:ext>
            </a:extLst>
          </p:cNvPr>
          <p:cNvSpPr txBox="1"/>
          <p:nvPr/>
        </p:nvSpPr>
        <p:spPr>
          <a:xfrm>
            <a:off x="9365942" y="6343947"/>
            <a:ext cx="337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00000"/>
                </a:highlight>
              </a:rPr>
              <a:t>Team Making Possible</a:t>
            </a:r>
            <a:endParaRPr lang="ko-KR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C2C20-ACA5-4AC4-8D7A-BC555E99DEE8}"/>
              </a:ext>
            </a:extLst>
          </p:cNvPr>
          <p:cNvSpPr txBox="1"/>
          <p:nvPr/>
        </p:nvSpPr>
        <p:spPr>
          <a:xfrm>
            <a:off x="870012" y="3429000"/>
            <a:ext cx="10750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휠체어 사용자가 보호자를 버튼을 통해서 호출할 수 있고 또한 휠체어 사고 발생시 보호자에게 사고 발생의 메시지를 자동으로 전달해주는 기능이 있는 휠체어 키트</a:t>
            </a:r>
          </a:p>
        </p:txBody>
      </p:sp>
    </p:spTree>
    <p:extLst>
      <p:ext uri="{BB962C8B-B14F-4D97-AF65-F5344CB8AC3E}">
        <p14:creationId xmlns:p14="http://schemas.microsoft.com/office/powerpoint/2010/main" val="1674648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189826" y="353535"/>
            <a:ext cx="216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4.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비즈니스 모델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498763-8E01-46DF-97C5-6857F22A5108}"/>
              </a:ext>
            </a:extLst>
          </p:cNvPr>
          <p:cNvSpPr txBox="1"/>
          <p:nvPr/>
        </p:nvSpPr>
        <p:spPr>
          <a:xfrm>
            <a:off x="5772727" y="877423"/>
            <a:ext cx="156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Ⅲ. </a:t>
            </a:r>
            <a:r>
              <a:rPr lang="ko-KR" altLang="en-US" b="1" dirty="0"/>
              <a:t>수익 예상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D1A520-99B9-4FEF-90AB-0A6D9E0A5091}"/>
              </a:ext>
            </a:extLst>
          </p:cNvPr>
          <p:cNvSpPr txBox="1"/>
          <p:nvPr/>
        </p:nvSpPr>
        <p:spPr>
          <a:xfrm>
            <a:off x="189826" y="877423"/>
            <a:ext cx="142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Ⅱ. </a:t>
            </a:r>
            <a:r>
              <a:rPr lang="ko-KR" altLang="en-US" b="1" dirty="0"/>
              <a:t>마케팅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713CD00-6590-4687-B439-40DF3862D7C3}"/>
              </a:ext>
            </a:extLst>
          </p:cNvPr>
          <p:cNvGrpSpPr/>
          <p:nvPr/>
        </p:nvGrpSpPr>
        <p:grpSpPr>
          <a:xfrm>
            <a:off x="91848" y="1418145"/>
            <a:ext cx="5108225" cy="4554523"/>
            <a:chOff x="470517" y="1546435"/>
            <a:chExt cx="3887524" cy="3719360"/>
          </a:xfrm>
        </p:grpSpPr>
        <p:pic>
          <p:nvPicPr>
            <p:cNvPr id="25" name="그림 24" descr="실외, 하늘, 건물, 도로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BC9A6251-EFE0-4365-B38F-88820CA37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17" y="3623256"/>
              <a:ext cx="1966999" cy="1642539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C11A60E-CEA1-45A2-9550-4F132A67D8F1}"/>
                </a:ext>
              </a:extLst>
            </p:cNvPr>
            <p:cNvSpPr/>
            <p:nvPr/>
          </p:nvSpPr>
          <p:spPr>
            <a:xfrm>
              <a:off x="2437516" y="1546435"/>
              <a:ext cx="1920525" cy="1642539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</a:rPr>
                <a:t>춘천 노인복지관</a:t>
              </a:r>
              <a:r>
                <a:rPr lang="en-US" altLang="ko-KR" sz="2400" dirty="0">
                  <a:solidFill>
                    <a:schemeClr val="tx1"/>
                  </a:solidFill>
                </a:rPr>
                <a:t>, </a:t>
              </a:r>
              <a:r>
                <a:rPr lang="ko-KR" altLang="en-US" sz="2400" dirty="0">
                  <a:solidFill>
                    <a:schemeClr val="tx1"/>
                  </a:solidFill>
                </a:rPr>
                <a:t>장애인 협회 </a:t>
              </a:r>
              <a:r>
                <a:rPr lang="ko-KR" altLang="en-US" sz="2400" b="1" dirty="0">
                  <a:solidFill>
                    <a:srgbClr val="FF0000"/>
                  </a:solidFill>
                </a:rPr>
                <a:t>제품 </a:t>
              </a:r>
              <a:r>
                <a:rPr lang="ko-KR" altLang="en-US" sz="2400" b="1" dirty="0" err="1">
                  <a:solidFill>
                    <a:srgbClr val="FF0000"/>
                  </a:solidFill>
                </a:rPr>
                <a:t>체험전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  <p:pic>
          <p:nvPicPr>
            <p:cNvPr id="27" name="그림 26" descr="건물, 사람, 그룹, 바닥이(가) 표시된 사진&#10;&#10;높은 신뢰도로 생성된 설명">
              <a:extLst>
                <a:ext uri="{FF2B5EF4-FFF2-40B4-BE49-F238E27FC236}">
                  <a16:creationId xmlns:a16="http://schemas.microsoft.com/office/drawing/2014/main" id="{4A1F5CD3-C4F0-44C5-BFD9-14D882703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17" y="1546435"/>
              <a:ext cx="1966999" cy="1642539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3DBF75E-7BA7-4677-92F6-49E08C20BE10}"/>
                </a:ext>
              </a:extLst>
            </p:cNvPr>
            <p:cNvSpPr/>
            <p:nvPr/>
          </p:nvSpPr>
          <p:spPr>
            <a:xfrm>
              <a:off x="2437516" y="3623256"/>
              <a:ext cx="1920525" cy="1642539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</a:rPr>
                <a:t>한림성심병원에 기기 </a:t>
              </a:r>
              <a:r>
                <a:rPr lang="en-US" altLang="ko-KR" sz="2400" b="1" dirty="0">
                  <a:solidFill>
                    <a:srgbClr val="FF0000"/>
                  </a:solidFill>
                </a:rPr>
                <a:t>3</a:t>
              </a:r>
              <a:r>
                <a:rPr lang="ko-KR" altLang="en-US" sz="2400" b="1" dirty="0">
                  <a:solidFill>
                    <a:srgbClr val="FF0000"/>
                  </a:solidFill>
                </a:rPr>
                <a:t>개월 동안 무료로 기기 대여</a:t>
              </a:r>
            </a:p>
          </p:txBody>
        </p:sp>
      </p:grpSp>
      <p:graphicFrame>
        <p:nvGraphicFramePr>
          <p:cNvPr id="31" name="차트 30">
            <a:extLst>
              <a:ext uri="{FF2B5EF4-FFF2-40B4-BE49-F238E27FC236}">
                <a16:creationId xmlns:a16="http://schemas.microsoft.com/office/drawing/2014/main" id="{D9A420BD-C263-46F5-A509-3C31B408E6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7184338"/>
              </p:ext>
            </p:extLst>
          </p:nvPr>
        </p:nvGraphicFramePr>
        <p:xfrm>
          <a:off x="5772727" y="1418145"/>
          <a:ext cx="6003637" cy="4554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644C3CB-B22B-4771-986F-8CE67DEF19B1}"/>
              </a:ext>
            </a:extLst>
          </p:cNvPr>
          <p:cNvCxnSpPr>
            <a:cxnSpLocks/>
          </p:cNvCxnSpPr>
          <p:nvPr/>
        </p:nvCxnSpPr>
        <p:spPr>
          <a:xfrm flipV="1">
            <a:off x="5920509" y="1542474"/>
            <a:ext cx="0" cy="4131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20119C6-D068-4F28-8D1E-B89C47212E93}"/>
              </a:ext>
            </a:extLst>
          </p:cNvPr>
          <p:cNvCxnSpPr>
            <a:cxnSpLocks/>
          </p:cNvCxnSpPr>
          <p:nvPr/>
        </p:nvCxnSpPr>
        <p:spPr>
          <a:xfrm>
            <a:off x="5920509" y="5674114"/>
            <a:ext cx="55510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2161251-1665-4C41-B3F4-C2D71E67F96B}"/>
              </a:ext>
            </a:extLst>
          </p:cNvPr>
          <p:cNvSpPr txBox="1"/>
          <p:nvPr/>
        </p:nvSpPr>
        <p:spPr>
          <a:xfrm>
            <a:off x="5261140" y="1542473"/>
            <a:ext cx="705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돈 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천원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474F29-1635-42CF-B05E-C5D904F04AEA}"/>
              </a:ext>
            </a:extLst>
          </p:cNvPr>
          <p:cNvSpPr txBox="1"/>
          <p:nvPr/>
        </p:nvSpPr>
        <p:spPr>
          <a:xfrm>
            <a:off x="10510982" y="5968056"/>
            <a:ext cx="960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시간 </a:t>
            </a:r>
            <a:r>
              <a:rPr lang="en-US" altLang="ko-KR" sz="1400" dirty="0"/>
              <a:t>(</a:t>
            </a:r>
            <a:r>
              <a:rPr lang="ko-KR" altLang="en-US" sz="1400" dirty="0"/>
              <a:t>달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A78BB2C-8F0C-4619-B962-61D00E19769C}"/>
              </a:ext>
            </a:extLst>
          </p:cNvPr>
          <p:cNvSpPr/>
          <p:nvPr/>
        </p:nvSpPr>
        <p:spPr>
          <a:xfrm>
            <a:off x="9624290" y="834868"/>
            <a:ext cx="277091" cy="27709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95872F-98BD-4766-A18A-59EAB57D5512}"/>
              </a:ext>
            </a:extLst>
          </p:cNvPr>
          <p:cNvSpPr txBox="1"/>
          <p:nvPr/>
        </p:nvSpPr>
        <p:spPr>
          <a:xfrm>
            <a:off x="10104582" y="834868"/>
            <a:ext cx="81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수익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12D788F-CA5D-4A41-91A7-1B2157172C8F}"/>
              </a:ext>
            </a:extLst>
          </p:cNvPr>
          <p:cNvSpPr/>
          <p:nvPr/>
        </p:nvSpPr>
        <p:spPr>
          <a:xfrm>
            <a:off x="9624290" y="1233570"/>
            <a:ext cx="277091" cy="277091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D96C88-9770-4B09-B6CD-7E45816C4B3A}"/>
              </a:ext>
            </a:extLst>
          </p:cNvPr>
          <p:cNvSpPr txBox="1"/>
          <p:nvPr/>
        </p:nvSpPr>
        <p:spPr>
          <a:xfrm>
            <a:off x="10104582" y="1233570"/>
            <a:ext cx="81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손해</a:t>
            </a:r>
          </a:p>
        </p:txBody>
      </p:sp>
    </p:spTree>
    <p:extLst>
      <p:ext uri="{BB962C8B-B14F-4D97-AF65-F5344CB8AC3E}">
        <p14:creationId xmlns:p14="http://schemas.microsoft.com/office/powerpoint/2010/main" val="118531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91848" y="386622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소요 자금 및    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cs typeface="Arial" panose="020B0604020202020204" pitchFamily="34" charset="0"/>
            </a:endParaRPr>
          </a:p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  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세부 사업 계획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8F448C8-471F-452C-B416-6DEA9E8BF2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243492"/>
              </p:ext>
            </p:extLst>
          </p:nvPr>
        </p:nvGraphicFramePr>
        <p:xfrm>
          <a:off x="572655" y="1311563"/>
          <a:ext cx="5523343" cy="5275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049">
                  <a:extLst>
                    <a:ext uri="{9D8B030D-6E8A-4147-A177-3AD203B41FA5}">
                      <a16:colId xmlns:a16="http://schemas.microsoft.com/office/drawing/2014/main" val="2965458709"/>
                    </a:ext>
                  </a:extLst>
                </a:gridCol>
                <a:gridCol w="789049">
                  <a:extLst>
                    <a:ext uri="{9D8B030D-6E8A-4147-A177-3AD203B41FA5}">
                      <a16:colId xmlns:a16="http://schemas.microsoft.com/office/drawing/2014/main" val="109306311"/>
                    </a:ext>
                  </a:extLst>
                </a:gridCol>
                <a:gridCol w="789049">
                  <a:extLst>
                    <a:ext uri="{9D8B030D-6E8A-4147-A177-3AD203B41FA5}">
                      <a16:colId xmlns:a16="http://schemas.microsoft.com/office/drawing/2014/main" val="4112798576"/>
                    </a:ext>
                  </a:extLst>
                </a:gridCol>
                <a:gridCol w="789049">
                  <a:extLst>
                    <a:ext uri="{9D8B030D-6E8A-4147-A177-3AD203B41FA5}">
                      <a16:colId xmlns:a16="http://schemas.microsoft.com/office/drawing/2014/main" val="3016353240"/>
                    </a:ext>
                  </a:extLst>
                </a:gridCol>
                <a:gridCol w="789049">
                  <a:extLst>
                    <a:ext uri="{9D8B030D-6E8A-4147-A177-3AD203B41FA5}">
                      <a16:colId xmlns:a16="http://schemas.microsoft.com/office/drawing/2014/main" val="2277656095"/>
                    </a:ext>
                  </a:extLst>
                </a:gridCol>
                <a:gridCol w="789049">
                  <a:extLst>
                    <a:ext uri="{9D8B030D-6E8A-4147-A177-3AD203B41FA5}">
                      <a16:colId xmlns:a16="http://schemas.microsoft.com/office/drawing/2014/main" val="56265588"/>
                    </a:ext>
                  </a:extLst>
                </a:gridCol>
                <a:gridCol w="789049">
                  <a:extLst>
                    <a:ext uri="{9D8B030D-6E8A-4147-A177-3AD203B41FA5}">
                      <a16:colId xmlns:a16="http://schemas.microsoft.com/office/drawing/2014/main" val="2042278234"/>
                    </a:ext>
                  </a:extLst>
                </a:gridCol>
              </a:tblGrid>
              <a:tr h="43363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소요자금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조달계획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59575"/>
                  </a:ext>
                </a:extLst>
              </a:tr>
              <a:tr h="4336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용도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금액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조달방법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970040"/>
                  </a:ext>
                </a:extLst>
              </a:tr>
              <a:tr h="695329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운전자금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한림성심병원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개월 기기 무료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자기자금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친인척 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47258"/>
                  </a:ext>
                </a:extLst>
              </a:tr>
              <a:tr h="6953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복지센터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장애인 </a:t>
                      </a:r>
                      <a:r>
                        <a:rPr lang="ko-KR" altLang="en-US" sz="1000" dirty="0" err="1"/>
                        <a:t>체험전</a:t>
                      </a:r>
                      <a:endParaRPr lang="ko-KR" altLang="en-US" sz="1000" dirty="0"/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1180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학교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창업 동아리 지원 비용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199864"/>
                  </a:ext>
                </a:extLst>
              </a:tr>
              <a:tr h="43363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생산비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공장 외주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3500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정부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예비 기술 청년 창업자 육성 사업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220810"/>
                  </a:ext>
                </a:extLst>
              </a:tr>
              <a:tr h="50218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운영비용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서버 운영 비용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134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863945"/>
                  </a:ext>
                </a:extLst>
              </a:tr>
              <a:tr h="433637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R&amp;D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고도화 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1500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600316"/>
                  </a:ext>
                </a:extLst>
              </a:tr>
              <a:tr h="502182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특허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한림대학교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878800"/>
                  </a:ext>
                </a:extLst>
              </a:tr>
              <a:tr h="4336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시설자금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사무실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사무실 임대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122893"/>
                  </a:ext>
                </a:extLst>
              </a:tr>
              <a:tr h="43363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합계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7414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14300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87008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86A1E5D-E56E-4F5D-860A-1C95C2F52CA3}"/>
              </a:ext>
            </a:extLst>
          </p:cNvPr>
          <p:cNvSpPr txBox="1"/>
          <p:nvPr/>
        </p:nvSpPr>
        <p:spPr>
          <a:xfrm>
            <a:off x="572655" y="1032953"/>
            <a:ext cx="138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현재 소요 자금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AFC31-CA30-4938-878F-B7DC0A47A52B}"/>
              </a:ext>
            </a:extLst>
          </p:cNvPr>
          <p:cNvSpPr txBox="1"/>
          <p:nvPr/>
        </p:nvSpPr>
        <p:spPr>
          <a:xfrm>
            <a:off x="5273961" y="1056842"/>
            <a:ext cx="8220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단위 </a:t>
            </a:r>
            <a:r>
              <a:rPr lang="en-US" altLang="ko-KR" sz="900" dirty="0"/>
              <a:t>: </a:t>
            </a:r>
            <a:r>
              <a:rPr lang="ko-KR" altLang="en-US" sz="900" dirty="0"/>
              <a:t>천 원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7121CD1-9C92-483C-826B-D944FBC9A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913251"/>
              </p:ext>
            </p:extLst>
          </p:nvPr>
        </p:nvGraphicFramePr>
        <p:xfrm>
          <a:off x="6202218" y="1311563"/>
          <a:ext cx="5523343" cy="53280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89049">
                  <a:extLst>
                    <a:ext uri="{9D8B030D-6E8A-4147-A177-3AD203B41FA5}">
                      <a16:colId xmlns:a16="http://schemas.microsoft.com/office/drawing/2014/main" val="2965458709"/>
                    </a:ext>
                  </a:extLst>
                </a:gridCol>
                <a:gridCol w="789049">
                  <a:extLst>
                    <a:ext uri="{9D8B030D-6E8A-4147-A177-3AD203B41FA5}">
                      <a16:colId xmlns:a16="http://schemas.microsoft.com/office/drawing/2014/main" val="109306311"/>
                    </a:ext>
                  </a:extLst>
                </a:gridCol>
                <a:gridCol w="789049">
                  <a:extLst>
                    <a:ext uri="{9D8B030D-6E8A-4147-A177-3AD203B41FA5}">
                      <a16:colId xmlns:a16="http://schemas.microsoft.com/office/drawing/2014/main" val="4112798576"/>
                    </a:ext>
                  </a:extLst>
                </a:gridCol>
                <a:gridCol w="789049">
                  <a:extLst>
                    <a:ext uri="{9D8B030D-6E8A-4147-A177-3AD203B41FA5}">
                      <a16:colId xmlns:a16="http://schemas.microsoft.com/office/drawing/2014/main" val="3016353240"/>
                    </a:ext>
                  </a:extLst>
                </a:gridCol>
                <a:gridCol w="789049">
                  <a:extLst>
                    <a:ext uri="{9D8B030D-6E8A-4147-A177-3AD203B41FA5}">
                      <a16:colId xmlns:a16="http://schemas.microsoft.com/office/drawing/2014/main" val="2277656095"/>
                    </a:ext>
                  </a:extLst>
                </a:gridCol>
                <a:gridCol w="789049">
                  <a:extLst>
                    <a:ext uri="{9D8B030D-6E8A-4147-A177-3AD203B41FA5}">
                      <a16:colId xmlns:a16="http://schemas.microsoft.com/office/drawing/2014/main" val="56265588"/>
                    </a:ext>
                  </a:extLst>
                </a:gridCol>
                <a:gridCol w="789049">
                  <a:extLst>
                    <a:ext uri="{9D8B030D-6E8A-4147-A177-3AD203B41FA5}">
                      <a16:colId xmlns:a16="http://schemas.microsoft.com/office/drawing/2014/main" val="2042278234"/>
                    </a:ext>
                  </a:extLst>
                </a:gridCol>
              </a:tblGrid>
              <a:tr h="37571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소요자금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조달계획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59575"/>
                  </a:ext>
                </a:extLst>
              </a:tr>
              <a:tr h="3757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용도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금액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조달방법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970040"/>
                  </a:ext>
                </a:extLst>
              </a:tr>
              <a:tr h="688365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운전자금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마케팅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한림성심병원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개월 기기 무료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자기자금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친인척 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47258"/>
                  </a:ext>
                </a:extLst>
              </a:tr>
              <a:tr h="688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복지센터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장애인 </a:t>
                      </a:r>
                      <a:r>
                        <a:rPr lang="ko-KR" altLang="en-US" sz="1000" dirty="0" err="1"/>
                        <a:t>체험전</a:t>
                      </a:r>
                      <a:endParaRPr lang="ko-KR" altLang="en-US" sz="1000" dirty="0"/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1180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학교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창업 동아리 지원 비용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199864"/>
                  </a:ext>
                </a:extLst>
              </a:tr>
              <a:tr h="68836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생산비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공장 외주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7000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정부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예비 기술 청년 창업자 육성 사업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220810"/>
                  </a:ext>
                </a:extLst>
              </a:tr>
              <a:tr h="4350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운영비용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서버 운영 비용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134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클라우드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필립 클라우드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7000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863945"/>
                  </a:ext>
                </a:extLst>
              </a:tr>
              <a:tr h="4350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직원 월급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6000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958938"/>
                  </a:ext>
                </a:extLst>
              </a:tr>
              <a:tr h="389076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R&amp;D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고도화 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1500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600316"/>
                  </a:ext>
                </a:extLst>
              </a:tr>
              <a:tr h="435098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특허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한림대학교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878800"/>
                  </a:ext>
                </a:extLst>
              </a:tr>
              <a:tr h="389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시설자금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사무실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사무실 임대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122893"/>
                  </a:ext>
                </a:extLst>
              </a:tr>
              <a:tr h="37571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합계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16914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21300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87008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36DD8D-0921-4A61-9F66-5DD5FC2612C4}"/>
              </a:ext>
            </a:extLst>
          </p:cNvPr>
          <p:cNvSpPr txBox="1"/>
          <p:nvPr/>
        </p:nvSpPr>
        <p:spPr>
          <a:xfrm>
            <a:off x="6202218" y="1032953"/>
            <a:ext cx="138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미래 소요 자금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566D31-BC49-480C-8C89-2F8052D6E9D9}"/>
              </a:ext>
            </a:extLst>
          </p:cNvPr>
          <p:cNvSpPr txBox="1"/>
          <p:nvPr/>
        </p:nvSpPr>
        <p:spPr>
          <a:xfrm>
            <a:off x="10903524" y="1056842"/>
            <a:ext cx="8220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단위 </a:t>
            </a:r>
            <a:r>
              <a:rPr lang="en-US" altLang="ko-KR" sz="900" dirty="0"/>
              <a:t>: </a:t>
            </a:r>
            <a:r>
              <a:rPr lang="ko-KR" altLang="en-US" sz="900" dirty="0"/>
              <a:t>천 원</a:t>
            </a:r>
          </a:p>
        </p:txBody>
      </p:sp>
    </p:spTree>
    <p:extLst>
      <p:ext uri="{BB962C8B-B14F-4D97-AF65-F5344CB8AC3E}">
        <p14:creationId xmlns:p14="http://schemas.microsoft.com/office/powerpoint/2010/main" val="55212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91848" y="386622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소요 자금 및    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cs typeface="Arial" panose="020B0604020202020204" pitchFamily="34" charset="0"/>
            </a:endParaRPr>
          </a:p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  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세부 사업 계획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6A1E5D-E56E-4F5D-860A-1C95C2F52CA3}"/>
              </a:ext>
            </a:extLst>
          </p:cNvPr>
          <p:cNvSpPr txBox="1"/>
          <p:nvPr/>
        </p:nvSpPr>
        <p:spPr>
          <a:xfrm>
            <a:off x="572655" y="1032953"/>
            <a:ext cx="138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세부 사업 계획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B2CD817-79F9-41F7-8A0E-75C91ADEB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91119"/>
              </p:ext>
            </p:extLst>
          </p:nvPr>
        </p:nvGraphicFramePr>
        <p:xfrm>
          <a:off x="794327" y="1459348"/>
          <a:ext cx="9605815" cy="4862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870">
                  <a:extLst>
                    <a:ext uri="{9D8B030D-6E8A-4147-A177-3AD203B41FA5}">
                      <a16:colId xmlns:a16="http://schemas.microsoft.com/office/drawing/2014/main" val="592590979"/>
                    </a:ext>
                  </a:extLst>
                </a:gridCol>
                <a:gridCol w="552479">
                  <a:extLst>
                    <a:ext uri="{9D8B030D-6E8A-4147-A177-3AD203B41FA5}">
                      <a16:colId xmlns:a16="http://schemas.microsoft.com/office/drawing/2014/main" val="4019752503"/>
                    </a:ext>
                  </a:extLst>
                </a:gridCol>
                <a:gridCol w="603819">
                  <a:extLst>
                    <a:ext uri="{9D8B030D-6E8A-4147-A177-3AD203B41FA5}">
                      <a16:colId xmlns:a16="http://schemas.microsoft.com/office/drawing/2014/main" val="1589526731"/>
                    </a:ext>
                  </a:extLst>
                </a:gridCol>
                <a:gridCol w="603819">
                  <a:extLst>
                    <a:ext uri="{9D8B030D-6E8A-4147-A177-3AD203B41FA5}">
                      <a16:colId xmlns:a16="http://schemas.microsoft.com/office/drawing/2014/main" val="4196013206"/>
                    </a:ext>
                  </a:extLst>
                </a:gridCol>
                <a:gridCol w="603819">
                  <a:extLst>
                    <a:ext uri="{9D8B030D-6E8A-4147-A177-3AD203B41FA5}">
                      <a16:colId xmlns:a16="http://schemas.microsoft.com/office/drawing/2014/main" val="4039876329"/>
                    </a:ext>
                  </a:extLst>
                </a:gridCol>
                <a:gridCol w="603819">
                  <a:extLst>
                    <a:ext uri="{9D8B030D-6E8A-4147-A177-3AD203B41FA5}">
                      <a16:colId xmlns:a16="http://schemas.microsoft.com/office/drawing/2014/main" val="1918879737"/>
                    </a:ext>
                  </a:extLst>
                </a:gridCol>
                <a:gridCol w="603819">
                  <a:extLst>
                    <a:ext uri="{9D8B030D-6E8A-4147-A177-3AD203B41FA5}">
                      <a16:colId xmlns:a16="http://schemas.microsoft.com/office/drawing/2014/main" val="1606110767"/>
                    </a:ext>
                  </a:extLst>
                </a:gridCol>
                <a:gridCol w="603819">
                  <a:extLst>
                    <a:ext uri="{9D8B030D-6E8A-4147-A177-3AD203B41FA5}">
                      <a16:colId xmlns:a16="http://schemas.microsoft.com/office/drawing/2014/main" val="556666867"/>
                    </a:ext>
                  </a:extLst>
                </a:gridCol>
                <a:gridCol w="603819">
                  <a:extLst>
                    <a:ext uri="{9D8B030D-6E8A-4147-A177-3AD203B41FA5}">
                      <a16:colId xmlns:a16="http://schemas.microsoft.com/office/drawing/2014/main" val="1836679123"/>
                    </a:ext>
                  </a:extLst>
                </a:gridCol>
                <a:gridCol w="603819">
                  <a:extLst>
                    <a:ext uri="{9D8B030D-6E8A-4147-A177-3AD203B41FA5}">
                      <a16:colId xmlns:a16="http://schemas.microsoft.com/office/drawing/2014/main" val="213572235"/>
                    </a:ext>
                  </a:extLst>
                </a:gridCol>
                <a:gridCol w="603819">
                  <a:extLst>
                    <a:ext uri="{9D8B030D-6E8A-4147-A177-3AD203B41FA5}">
                      <a16:colId xmlns:a16="http://schemas.microsoft.com/office/drawing/2014/main" val="552681334"/>
                    </a:ext>
                  </a:extLst>
                </a:gridCol>
                <a:gridCol w="603819">
                  <a:extLst>
                    <a:ext uri="{9D8B030D-6E8A-4147-A177-3AD203B41FA5}">
                      <a16:colId xmlns:a16="http://schemas.microsoft.com/office/drawing/2014/main" val="2492970803"/>
                    </a:ext>
                  </a:extLst>
                </a:gridCol>
                <a:gridCol w="603819">
                  <a:extLst>
                    <a:ext uri="{9D8B030D-6E8A-4147-A177-3AD203B41FA5}">
                      <a16:colId xmlns:a16="http://schemas.microsoft.com/office/drawing/2014/main" val="1100944591"/>
                    </a:ext>
                  </a:extLst>
                </a:gridCol>
                <a:gridCol w="603819">
                  <a:extLst>
                    <a:ext uri="{9D8B030D-6E8A-4147-A177-3AD203B41FA5}">
                      <a16:colId xmlns:a16="http://schemas.microsoft.com/office/drawing/2014/main" val="1908077461"/>
                    </a:ext>
                  </a:extLst>
                </a:gridCol>
                <a:gridCol w="603819">
                  <a:extLst>
                    <a:ext uri="{9D8B030D-6E8A-4147-A177-3AD203B41FA5}">
                      <a16:colId xmlns:a16="http://schemas.microsoft.com/office/drawing/2014/main" val="2188426874"/>
                    </a:ext>
                  </a:extLst>
                </a:gridCol>
                <a:gridCol w="603819">
                  <a:extLst>
                    <a:ext uri="{9D8B030D-6E8A-4147-A177-3AD203B41FA5}">
                      <a16:colId xmlns:a16="http://schemas.microsoft.com/office/drawing/2014/main" val="3999973703"/>
                    </a:ext>
                  </a:extLst>
                </a:gridCol>
              </a:tblGrid>
              <a:tr h="47936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2017</a:t>
                      </a:r>
                      <a:r>
                        <a:rPr lang="ko-KR" altLang="en-US" sz="800" dirty="0"/>
                        <a:t>년 </a:t>
                      </a:r>
                      <a:r>
                        <a:rPr lang="ko-KR" altLang="en-US" sz="800" dirty="0" err="1"/>
                        <a:t>하반비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M10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M11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M12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M13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359578"/>
                  </a:ext>
                </a:extLst>
              </a:tr>
              <a:tr h="4793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기기</a:t>
                      </a:r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704339"/>
                  </a:ext>
                </a:extLst>
              </a:tr>
              <a:tr h="47936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웹사이트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284680"/>
                  </a:ext>
                </a:extLst>
              </a:tr>
              <a:tr h="47936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어플리케이션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082564"/>
                  </a:ext>
                </a:extLst>
              </a:tr>
              <a:tr h="479366"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고도화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116893"/>
                  </a:ext>
                </a:extLst>
              </a:tr>
              <a:tr h="4793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시장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시장조사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381234"/>
                  </a:ext>
                </a:extLst>
              </a:tr>
              <a:tr h="4793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마케팅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체험기간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529205"/>
                  </a:ext>
                </a:extLst>
              </a:tr>
              <a:tr h="47936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병원홍보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834978"/>
                  </a:ext>
                </a:extLst>
              </a:tr>
              <a:tr h="4793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인원충당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인재 섭외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541812"/>
                  </a:ext>
                </a:extLst>
              </a:tr>
              <a:tr h="4793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제품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판매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7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91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91848" y="386622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6. 3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개년 로드맵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D75ACD1-1C1D-4A85-8A1D-574546525277}"/>
              </a:ext>
            </a:extLst>
          </p:cNvPr>
          <p:cNvSpPr/>
          <p:nvPr/>
        </p:nvSpPr>
        <p:spPr>
          <a:xfrm>
            <a:off x="335966" y="2505362"/>
            <a:ext cx="2186710" cy="21867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시장조사</a:t>
            </a:r>
            <a:endParaRPr lang="en-US" altLang="ko-KR" dirty="0"/>
          </a:p>
          <a:p>
            <a:pPr algn="ctr"/>
            <a:r>
              <a:rPr lang="ko-KR" altLang="en-US" dirty="0"/>
              <a:t>개발 완료</a:t>
            </a:r>
            <a:endParaRPr lang="en-US" altLang="ko-KR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E7EB0EB-A31E-4661-8A07-BEE8E52C4CD5}"/>
              </a:ext>
            </a:extLst>
          </p:cNvPr>
          <p:cNvSpPr/>
          <p:nvPr/>
        </p:nvSpPr>
        <p:spPr>
          <a:xfrm>
            <a:off x="2661800" y="2505362"/>
            <a:ext cx="2186710" cy="218671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제품 판매</a:t>
            </a:r>
            <a:endParaRPr lang="en-US" altLang="ko-KR" dirty="0"/>
          </a:p>
          <a:p>
            <a:pPr algn="ctr"/>
            <a:r>
              <a:rPr lang="ko-KR" altLang="en-US" dirty="0"/>
              <a:t>마케팅</a:t>
            </a:r>
            <a:endParaRPr lang="en-US" altLang="ko-KR" dirty="0"/>
          </a:p>
          <a:p>
            <a:pPr algn="ctr"/>
            <a:r>
              <a:rPr lang="ko-KR" altLang="en-US" dirty="0"/>
              <a:t>새로운 아이디어 창출</a:t>
            </a:r>
            <a:endParaRPr lang="en-US" altLang="ko-KR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83026BA-7EF5-4ADF-BA97-0DD3FD66767A}"/>
              </a:ext>
            </a:extLst>
          </p:cNvPr>
          <p:cNvSpPr/>
          <p:nvPr/>
        </p:nvSpPr>
        <p:spPr>
          <a:xfrm>
            <a:off x="4987634" y="2505362"/>
            <a:ext cx="2186710" cy="21867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아이디어 구현화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E243AC9-2C0E-4DDD-9016-328088D80D34}"/>
              </a:ext>
            </a:extLst>
          </p:cNvPr>
          <p:cNvSpPr/>
          <p:nvPr/>
        </p:nvSpPr>
        <p:spPr>
          <a:xfrm>
            <a:off x="7310582" y="2505362"/>
            <a:ext cx="2186710" cy="21867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두번째 아이템 판매</a:t>
            </a:r>
            <a:endParaRPr lang="en-US" altLang="ko-KR" dirty="0"/>
          </a:p>
          <a:p>
            <a:pPr algn="ctr"/>
            <a:r>
              <a:rPr lang="ko-KR" altLang="en-US" dirty="0"/>
              <a:t>제품판매 마케팅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FF46E35-2136-405F-9869-D461A7BA998B}"/>
              </a:ext>
            </a:extLst>
          </p:cNvPr>
          <p:cNvSpPr/>
          <p:nvPr/>
        </p:nvSpPr>
        <p:spPr>
          <a:xfrm>
            <a:off x="9633530" y="2505362"/>
            <a:ext cx="2186710" cy="21867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휠체어 기업과 협업</a:t>
            </a:r>
            <a:endParaRPr lang="en-US" altLang="ko-KR" dirty="0"/>
          </a:p>
          <a:p>
            <a:pPr algn="ctr"/>
            <a:r>
              <a:rPr lang="en-US" altLang="ko-KR" dirty="0"/>
              <a:t>IOT </a:t>
            </a:r>
            <a:r>
              <a:rPr lang="ko-KR" altLang="en-US" dirty="0"/>
              <a:t>의료기기 회사 통합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D42AD-9CDD-4F5D-8DBE-C99AA783E8A6}"/>
              </a:ext>
            </a:extLst>
          </p:cNvPr>
          <p:cNvSpPr txBox="1"/>
          <p:nvPr/>
        </p:nvSpPr>
        <p:spPr>
          <a:xfrm>
            <a:off x="662703" y="1919575"/>
            <a:ext cx="1533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2017</a:t>
            </a:r>
            <a:r>
              <a:rPr lang="ko-KR" altLang="en-US" sz="1600" dirty="0"/>
              <a:t>년 하반기</a:t>
            </a:r>
            <a:r>
              <a:rPr lang="en-US" altLang="ko-KR" sz="1600" dirty="0"/>
              <a:t>~2018</a:t>
            </a:r>
            <a:r>
              <a:rPr lang="ko-KR" altLang="en-US" sz="1600" dirty="0"/>
              <a:t>년 </a:t>
            </a:r>
            <a:r>
              <a:rPr lang="en-US" altLang="ko-KR" sz="1600" dirty="0"/>
              <a:t>5</a:t>
            </a:r>
            <a:r>
              <a:rPr lang="ko-KR" altLang="en-US" sz="1600" dirty="0"/>
              <a:t>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906295-80A4-4B89-9BA5-C3C831B1952F}"/>
              </a:ext>
            </a:extLst>
          </p:cNvPr>
          <p:cNvSpPr txBox="1"/>
          <p:nvPr/>
        </p:nvSpPr>
        <p:spPr>
          <a:xfrm>
            <a:off x="2988537" y="2042686"/>
            <a:ext cx="1533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2018</a:t>
            </a:r>
            <a:r>
              <a:rPr lang="ko-KR" altLang="en-US" sz="1600" dirty="0"/>
              <a:t>년 </a:t>
            </a:r>
            <a:r>
              <a:rPr lang="en-US" altLang="ko-KR" sz="1600" dirty="0"/>
              <a:t>6</a:t>
            </a:r>
            <a:r>
              <a:rPr lang="ko-KR" altLang="en-US" sz="1600" dirty="0"/>
              <a:t>월</a:t>
            </a:r>
            <a:r>
              <a:rPr lang="en-US" altLang="ko-KR" sz="1600" dirty="0"/>
              <a:t>~</a:t>
            </a:r>
            <a:endParaRPr lang="ko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D4AB33-AFBD-4443-B72E-4BC80C535F82}"/>
              </a:ext>
            </a:extLst>
          </p:cNvPr>
          <p:cNvSpPr txBox="1"/>
          <p:nvPr/>
        </p:nvSpPr>
        <p:spPr>
          <a:xfrm>
            <a:off x="5329382" y="1919574"/>
            <a:ext cx="1533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2019</a:t>
            </a:r>
            <a:r>
              <a:rPr lang="ko-KR" altLang="en-US" sz="1600" dirty="0"/>
              <a:t>년 </a:t>
            </a:r>
            <a:r>
              <a:rPr lang="en-US" altLang="ko-KR" sz="1600" dirty="0"/>
              <a:t>1</a:t>
            </a:r>
            <a:r>
              <a:rPr lang="ko-KR" altLang="en-US" sz="1600" dirty="0"/>
              <a:t>월</a:t>
            </a:r>
            <a:r>
              <a:rPr lang="en-US" altLang="ko-KR" sz="1600" dirty="0"/>
              <a:t>~2019</a:t>
            </a:r>
            <a:r>
              <a:rPr lang="ko-KR" altLang="en-US" sz="1600" dirty="0"/>
              <a:t>년 </a:t>
            </a:r>
            <a:r>
              <a:rPr lang="en-US" altLang="ko-KR" sz="1600" dirty="0"/>
              <a:t>4</a:t>
            </a:r>
            <a:r>
              <a:rPr lang="ko-KR" altLang="en-US" sz="1600" dirty="0"/>
              <a:t>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2E4D0D-791B-4516-806A-5A66BDA60B56}"/>
              </a:ext>
            </a:extLst>
          </p:cNvPr>
          <p:cNvSpPr txBox="1"/>
          <p:nvPr/>
        </p:nvSpPr>
        <p:spPr>
          <a:xfrm>
            <a:off x="7634946" y="2042686"/>
            <a:ext cx="1533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2019</a:t>
            </a:r>
            <a:r>
              <a:rPr lang="ko-KR" altLang="en-US" sz="1600" dirty="0"/>
              <a:t>년 </a:t>
            </a:r>
            <a:r>
              <a:rPr lang="en-US" altLang="ko-KR" sz="1600" dirty="0"/>
              <a:t>5</a:t>
            </a:r>
            <a:r>
              <a:rPr lang="ko-KR" altLang="en-US" sz="1600" dirty="0"/>
              <a:t>월</a:t>
            </a:r>
            <a:r>
              <a:rPr lang="en-US" altLang="ko-KR" sz="1600" dirty="0"/>
              <a:t>~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9C4282-09FB-47A6-81EA-36B8F02F0A4B}"/>
              </a:ext>
            </a:extLst>
          </p:cNvPr>
          <p:cNvSpPr txBox="1"/>
          <p:nvPr/>
        </p:nvSpPr>
        <p:spPr>
          <a:xfrm>
            <a:off x="9960267" y="2042684"/>
            <a:ext cx="1533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2020</a:t>
            </a:r>
            <a:r>
              <a:rPr lang="ko-KR" altLang="en-US" sz="1600" dirty="0"/>
              <a:t>년 </a:t>
            </a:r>
            <a:r>
              <a:rPr lang="en-US" altLang="ko-KR" sz="1600" dirty="0"/>
              <a:t>2</a:t>
            </a:r>
            <a:r>
              <a:rPr lang="ko-KR" altLang="en-US" sz="1600" dirty="0"/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387141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관련 이미지">
            <a:hlinkClick r:id="rId3"/>
            <a:extLst>
              <a:ext uri="{FF2B5EF4-FFF2-40B4-BE49-F238E27FC236}">
                <a16:creationId xmlns:a16="http://schemas.microsoft.com/office/drawing/2014/main" id="{D32DDA55-3435-44F5-A1D1-BA405BDDD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1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실외, 건물, 대지, 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627509DE-CFF7-4C9F-84A2-7A1B57847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4442" y="2496214"/>
            <a:ext cx="12196441" cy="16288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723139" y="2841863"/>
            <a:ext cx="47457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cs typeface="Arial" panose="020B0604020202020204" pitchFamily="34" charset="0"/>
              </a:rPr>
              <a:t>THANK YOU</a:t>
            </a:r>
            <a:endParaRPr lang="ko-KR" altLang="en-US" sz="6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5022F8-0F37-43E9-A442-5AD5DD3AF771}"/>
              </a:ext>
            </a:extLst>
          </p:cNvPr>
          <p:cNvSpPr/>
          <p:nvPr/>
        </p:nvSpPr>
        <p:spPr>
          <a:xfrm>
            <a:off x="547524" y="5799512"/>
            <a:ext cx="3175616" cy="7213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547525" y="5799512"/>
            <a:ext cx="3175614" cy="646331"/>
            <a:chOff x="6565295" y="5676423"/>
            <a:chExt cx="3175614" cy="646331"/>
          </a:xfrm>
        </p:grpSpPr>
        <p:sp>
          <p:nvSpPr>
            <p:cNvPr id="16" name="직사각형 15"/>
            <p:cNvSpPr/>
            <p:nvPr/>
          </p:nvSpPr>
          <p:spPr>
            <a:xfrm>
              <a:off x="6565295" y="5806918"/>
              <a:ext cx="17999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cs typeface="Arial" panose="020B0604020202020204" pitchFamily="34" charset="0"/>
                </a:rPr>
                <a:t>DESIGN BY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365211" y="5676423"/>
              <a:ext cx="13756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cs typeface="Arial" panose="020B0604020202020204" pitchFamily="34" charset="0"/>
                </a:rPr>
                <a:t>MP</a:t>
              </a:r>
              <a:r>
                <a:rPr lang="ko-KR" altLang="en-US" sz="3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cs typeface="Arial" panose="020B0604020202020204" pitchFamily="34" charset="0"/>
                </a:rPr>
                <a:t>팀</a:t>
              </a:r>
              <a:endParaRPr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A95348-ACDF-4CD5-8ED5-B3CD68FD917B}"/>
              </a:ext>
            </a:extLst>
          </p:cNvPr>
          <p:cNvSpPr/>
          <p:nvPr/>
        </p:nvSpPr>
        <p:spPr>
          <a:xfrm>
            <a:off x="785091" y="267856"/>
            <a:ext cx="489527" cy="1043708"/>
          </a:xfrm>
          <a:prstGeom prst="rect">
            <a:avLst/>
          </a:prstGeom>
          <a:solidFill>
            <a:srgbClr val="2C5E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6BEC68-4773-44D1-854F-B985E54D2C26}"/>
              </a:ext>
            </a:extLst>
          </p:cNvPr>
          <p:cNvSpPr/>
          <p:nvPr/>
        </p:nvSpPr>
        <p:spPr>
          <a:xfrm>
            <a:off x="1274618" y="267856"/>
            <a:ext cx="1072823" cy="1043708"/>
          </a:xfrm>
          <a:prstGeom prst="rect">
            <a:avLst/>
          </a:prstGeom>
          <a:solidFill>
            <a:srgbClr val="4489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18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7067603" y="709156"/>
            <a:ext cx="269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INDEX CONTENT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096000" y="1273682"/>
            <a:ext cx="4322980" cy="0"/>
          </a:xfrm>
          <a:prstGeom prst="line">
            <a:avLst/>
          </a:prstGeom>
          <a:ln w="508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-116114" y="9236"/>
            <a:ext cx="6212114" cy="6858000"/>
          </a:xfrm>
          <a:prstGeom prst="rect">
            <a:avLst/>
          </a:prstGeom>
          <a:blipFill dpi="0" rotWithShape="1">
            <a:blip r:embed="rId2">
              <a:alphaModFix amt="4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A319D6-0643-4F8E-9D02-2261CBC0941F}"/>
              </a:ext>
            </a:extLst>
          </p:cNvPr>
          <p:cNvGrpSpPr/>
          <p:nvPr/>
        </p:nvGrpSpPr>
        <p:grpSpPr>
          <a:xfrm>
            <a:off x="6519681" y="1614189"/>
            <a:ext cx="3778864" cy="3853963"/>
            <a:chOff x="6519681" y="1614189"/>
            <a:chExt cx="3778864" cy="3853963"/>
          </a:xfrm>
        </p:grpSpPr>
        <p:grpSp>
          <p:nvGrpSpPr>
            <p:cNvPr id="4" name="그룹 3"/>
            <p:cNvGrpSpPr/>
            <p:nvPr/>
          </p:nvGrpSpPr>
          <p:grpSpPr>
            <a:xfrm>
              <a:off x="6519681" y="1614189"/>
              <a:ext cx="3760966" cy="3853963"/>
              <a:chOff x="6711007" y="1537844"/>
              <a:chExt cx="3806222" cy="3607018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6711007" y="1537844"/>
                <a:ext cx="1885429" cy="374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cs typeface="Arial" panose="020B0604020202020204" pitchFamily="34" charset="0"/>
                  </a:rPr>
                  <a:t>1. </a:t>
                </a:r>
                <a:r>
                  <a:rPr lang="ko-KR" altLang="en-US" sz="20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cs typeface="Arial" panose="020B0604020202020204" pitchFamily="34" charset="0"/>
                  </a:rPr>
                  <a:t>창업의 배경</a:t>
                </a: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6711007" y="2085045"/>
                <a:ext cx="2586259" cy="374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cs typeface="Arial" panose="020B0604020202020204" pitchFamily="34" charset="0"/>
                  </a:rPr>
                  <a:t>2. </a:t>
                </a:r>
                <a:r>
                  <a:rPr lang="ko-KR" altLang="en-US" sz="20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cs typeface="Arial" panose="020B0604020202020204" pitchFamily="34" charset="0"/>
                  </a:rPr>
                  <a:t>아이템 및 팀 소개</a:t>
                </a: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6711007" y="2632246"/>
                <a:ext cx="1625862" cy="374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cs typeface="Arial" panose="020B0604020202020204" pitchFamily="34" charset="0"/>
                  </a:rPr>
                  <a:t>3. </a:t>
                </a:r>
                <a:r>
                  <a:rPr lang="ko-KR" altLang="en-US" sz="20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cs typeface="Arial" panose="020B0604020202020204" pitchFamily="34" charset="0"/>
                  </a:rPr>
                  <a:t>시장 분석</a:t>
                </a: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6711007" y="3179446"/>
                <a:ext cx="2144995" cy="374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cs typeface="Arial" panose="020B0604020202020204" pitchFamily="34" charset="0"/>
                  </a:rPr>
                  <a:t>4. </a:t>
                </a:r>
                <a:r>
                  <a:rPr lang="ko-KR" altLang="en-US" sz="20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cs typeface="Arial" panose="020B0604020202020204" pitchFamily="34" charset="0"/>
                  </a:rPr>
                  <a:t>비즈니스 모델</a:t>
                </a: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6711007" y="3675987"/>
                <a:ext cx="3806222" cy="374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cs typeface="Arial" panose="020B0604020202020204" pitchFamily="34" charset="0"/>
                  </a:rPr>
                  <a:t>5. </a:t>
                </a:r>
                <a:r>
                  <a:rPr lang="ko-KR" altLang="en-US" sz="20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cs typeface="Arial" panose="020B0604020202020204" pitchFamily="34" charset="0"/>
                  </a:rPr>
                  <a:t>소요 자금 및 세부 사업 계획</a:t>
                </a: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6711007" y="4223188"/>
                <a:ext cx="186954" cy="374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6711007" y="4770389"/>
                <a:ext cx="186954" cy="374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E9276D2-9EDB-40BC-8BF9-70C1F4D99B77}"/>
                </a:ext>
              </a:extLst>
            </p:cNvPr>
            <p:cNvSpPr txBox="1"/>
            <p:nvPr/>
          </p:nvSpPr>
          <p:spPr>
            <a:xfrm>
              <a:off x="6519681" y="4483377"/>
              <a:ext cx="37788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cs typeface="Arial" panose="020B0604020202020204" pitchFamily="34" charset="0"/>
                </a:rPr>
                <a:t>6. 3</a:t>
              </a:r>
              <a:r>
                <a:rPr lang="ko-KR" altLang="en-US" sz="2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cs typeface="Arial" panose="020B0604020202020204" pitchFamily="34" charset="0"/>
                </a:rPr>
                <a:t>개년 로드맵</a:t>
              </a:r>
              <a:endParaRPr lang="ko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8469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264471" y="386646"/>
            <a:ext cx="1859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1.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창업의 배경</a:t>
            </a:r>
          </a:p>
        </p:txBody>
      </p:sp>
      <p:pic>
        <p:nvPicPr>
          <p:cNvPr id="18" name="그림 17" descr="실외이(가) 표시된 사진&#10;&#10;높은 신뢰도로 생성된 설명">
            <a:extLst>
              <a:ext uri="{FF2B5EF4-FFF2-40B4-BE49-F238E27FC236}">
                <a16:creationId xmlns:a16="http://schemas.microsoft.com/office/drawing/2014/main" id="{D272D411-782B-4149-B2F9-9E524B812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90" y="1013679"/>
            <a:ext cx="4700213" cy="2875424"/>
          </a:xfrm>
          <a:prstGeom prst="rect">
            <a:avLst/>
          </a:prstGeom>
        </p:spPr>
      </p:pic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7ABE39A4-7D3A-4245-84B9-88FBCC4428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3478937"/>
              </p:ext>
            </p:extLst>
          </p:nvPr>
        </p:nvGraphicFramePr>
        <p:xfrm>
          <a:off x="1820717" y="394283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66B3D20-8CEF-436C-BBF8-9AD3F1CD8179}"/>
              </a:ext>
            </a:extLst>
          </p:cNvPr>
          <p:cNvSpPr txBox="1"/>
          <p:nvPr/>
        </p:nvSpPr>
        <p:spPr>
          <a:xfrm>
            <a:off x="4781209" y="6624359"/>
            <a:ext cx="20160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</a:t>
            </a:r>
            <a:r>
              <a:rPr lang="ko-KR" altLang="en-US" sz="900" dirty="0"/>
              <a:t>한국교통장애인협회</a:t>
            </a:r>
            <a:r>
              <a:rPr lang="en-US" altLang="ko-KR" sz="900" dirty="0"/>
              <a:t>(2015</a:t>
            </a:r>
            <a:r>
              <a:rPr lang="ko-KR" altLang="en-US" sz="900" dirty="0"/>
              <a:t>년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06B7CC-3FF8-421A-8C83-DABF23586A77}"/>
              </a:ext>
            </a:extLst>
          </p:cNvPr>
          <p:cNvSpPr txBox="1"/>
          <p:nvPr/>
        </p:nvSpPr>
        <p:spPr>
          <a:xfrm>
            <a:off x="6797284" y="1083760"/>
            <a:ext cx="375525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ea typeface="Arial Unicode MS" pitchFamily="50" charset="-127"/>
                <a:cs typeface="Arial Unicode MS" pitchFamily="50" charset="-127"/>
              </a:rPr>
              <a:t>건축물</a:t>
            </a:r>
            <a:r>
              <a:rPr lang="en-US" altLang="ko-KR" sz="2400" dirty="0">
                <a:ea typeface="Arial Unicode MS" pitchFamily="50" charset="-127"/>
                <a:cs typeface="Arial Unicode MS" pitchFamily="50" charset="-127"/>
              </a:rPr>
              <a:t>,</a:t>
            </a:r>
            <a:r>
              <a:rPr lang="ko-KR" altLang="en-US" sz="2400" dirty="0">
                <a:ea typeface="Arial Unicode MS" pitchFamily="50" charset="-127"/>
                <a:cs typeface="Arial Unicode MS" pitchFamily="50" charset="-127"/>
              </a:rPr>
              <a:t> </a:t>
            </a:r>
            <a:endParaRPr lang="en-US" altLang="ko-KR" sz="2400" dirty="0">
              <a:ea typeface="Arial Unicode MS" pitchFamily="50" charset="-127"/>
              <a:cs typeface="Arial Unicode MS" pitchFamily="50" charset="-127"/>
            </a:endParaRPr>
          </a:p>
          <a:p>
            <a:pPr algn="ctr"/>
            <a:r>
              <a:rPr lang="ko-KR" altLang="en-US" sz="2400" dirty="0">
                <a:ea typeface="Arial Unicode MS" pitchFamily="50" charset="-127"/>
                <a:cs typeface="Arial Unicode MS" pitchFamily="50" charset="-127"/>
              </a:rPr>
              <a:t>도로</a:t>
            </a:r>
            <a:r>
              <a:rPr lang="en-US" altLang="ko-KR" sz="2400" dirty="0">
                <a:ea typeface="Arial Unicode MS" pitchFamily="50" charset="-127"/>
                <a:cs typeface="Arial Unicode MS" pitchFamily="50" charset="-127"/>
              </a:rPr>
              <a:t>,</a:t>
            </a:r>
            <a:r>
              <a:rPr lang="ko-KR" altLang="en-US" sz="2400" dirty="0">
                <a:ea typeface="Arial Unicode MS" pitchFamily="50" charset="-127"/>
                <a:cs typeface="Arial Unicode MS" pitchFamily="50" charset="-127"/>
              </a:rPr>
              <a:t> </a:t>
            </a:r>
            <a:endParaRPr lang="en-US" altLang="ko-KR" sz="2400" dirty="0">
              <a:ea typeface="Arial Unicode MS" pitchFamily="50" charset="-127"/>
              <a:cs typeface="Arial Unicode MS" pitchFamily="50" charset="-127"/>
            </a:endParaRPr>
          </a:p>
          <a:p>
            <a:pPr algn="ctr"/>
            <a:r>
              <a:rPr lang="ko-KR" altLang="en-US" sz="2400" dirty="0">
                <a:ea typeface="Arial Unicode MS" pitchFamily="50" charset="-127"/>
                <a:cs typeface="Arial Unicode MS" pitchFamily="50" charset="-127"/>
              </a:rPr>
              <a:t>대중교통 등의</a:t>
            </a:r>
            <a:endParaRPr lang="en-US" altLang="ko-KR" sz="2400" dirty="0">
              <a:ea typeface="Arial Unicode MS" pitchFamily="50" charset="-127"/>
              <a:cs typeface="Arial Unicode MS" pitchFamily="50" charset="-127"/>
            </a:endParaRPr>
          </a:p>
          <a:p>
            <a:pPr algn="ctr"/>
            <a:r>
              <a:rPr lang="ko-KR" altLang="en-US" sz="3200" dirty="0"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ko-KR" altLang="en-US" sz="3200" u="sng" dirty="0">
                <a:solidFill>
                  <a:srgbClr val="FF0000"/>
                </a:solidFill>
                <a:ea typeface="Adobe 고딕 Std B" panose="020B0800000000000000" pitchFamily="34" charset="-127"/>
                <a:cs typeface="Arial Unicode MS" pitchFamily="50" charset="-127"/>
              </a:rPr>
              <a:t>배려 없는 설계</a:t>
            </a:r>
            <a:endParaRPr lang="en-US" altLang="ko-KR" sz="3200" u="sng" dirty="0">
              <a:solidFill>
                <a:srgbClr val="FF0000"/>
              </a:solidFill>
              <a:ea typeface="Adobe 고딕 Std B" panose="020B0800000000000000" pitchFamily="34" charset="-127"/>
              <a:cs typeface="Arial Unicode MS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84A798-75D0-4F9D-A4E6-5851887FD628}"/>
              </a:ext>
            </a:extLst>
          </p:cNvPr>
          <p:cNvSpPr txBox="1"/>
          <p:nvPr/>
        </p:nvSpPr>
        <p:spPr>
          <a:xfrm>
            <a:off x="7010348" y="4022268"/>
            <a:ext cx="368423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정상인보다 운행능력이 떨어짐에도 불구하고</a:t>
            </a:r>
            <a:r>
              <a:rPr lang="en-US" altLang="ko-KR" sz="2400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</a:p>
          <a:p>
            <a:pPr algn="ctr"/>
            <a:r>
              <a:rPr lang="ko-KR" altLang="en-US" sz="2400" dirty="0">
                <a:cs typeface="Arial Unicode MS" panose="020B0604020202020204" pitchFamily="50" charset="-127"/>
              </a:rPr>
              <a:t>어떠한 </a:t>
            </a:r>
            <a:br>
              <a:rPr lang="en-US" altLang="ko-KR" sz="2400" dirty="0">
                <a:cs typeface="Arial Unicode MS" panose="020B0604020202020204" pitchFamily="50" charset="-127"/>
              </a:rPr>
            </a:br>
            <a:r>
              <a:rPr lang="ko-KR" altLang="en-US" sz="3200" b="1" u="sng" dirty="0">
                <a:solidFill>
                  <a:srgbClr val="FF0000"/>
                </a:solidFill>
                <a:cs typeface="Arial Unicode MS" panose="020B0604020202020204" pitchFamily="50" charset="-127"/>
              </a:rPr>
              <a:t>운행 테스트 없이 보급</a:t>
            </a:r>
            <a:endParaRPr lang="en-US" altLang="ko-KR" sz="3200" b="1" u="sng" dirty="0">
              <a:solidFill>
                <a:srgbClr val="FF0000"/>
              </a:solidFill>
              <a:cs typeface="Arial Unicode MS" pitchFamily="50" charset="-127"/>
            </a:endParaRPr>
          </a:p>
          <a:p>
            <a:endParaRPr lang="en-US" altLang="ko-KR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80D634-651D-472B-8F61-D6E6B41597C0}"/>
              </a:ext>
            </a:extLst>
          </p:cNvPr>
          <p:cNvSpPr txBox="1"/>
          <p:nvPr/>
        </p:nvSpPr>
        <p:spPr>
          <a:xfrm>
            <a:off x="5638223" y="4028112"/>
            <a:ext cx="915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단위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만건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1107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F53BD69-713B-4B6B-9C7E-87BE738E1EAC}"/>
              </a:ext>
            </a:extLst>
          </p:cNvPr>
          <p:cNvSpPr txBox="1"/>
          <p:nvPr/>
        </p:nvSpPr>
        <p:spPr>
          <a:xfrm>
            <a:off x="966092" y="847138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Ⅰ. </a:t>
            </a:r>
            <a:r>
              <a:rPr lang="ko-KR" altLang="en-US" b="1" dirty="0"/>
              <a:t>팀 소개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89658B-E6A5-4ADF-8984-202D69F696A1}"/>
              </a:ext>
            </a:extLst>
          </p:cNvPr>
          <p:cNvSpPr txBox="1"/>
          <p:nvPr/>
        </p:nvSpPr>
        <p:spPr>
          <a:xfrm>
            <a:off x="1107849" y="3963411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Ⅱ. </a:t>
            </a:r>
            <a:r>
              <a:rPr lang="ko-KR" altLang="en-US" b="1" dirty="0"/>
              <a:t>네트워크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80A43B-5EDF-44D7-865B-3DECAE7EA31C}"/>
              </a:ext>
            </a:extLst>
          </p:cNvPr>
          <p:cNvSpPr/>
          <p:nvPr/>
        </p:nvSpPr>
        <p:spPr>
          <a:xfrm>
            <a:off x="-16819" y="402851"/>
            <a:ext cx="2321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2.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아이템 및 팀 소개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6C5C1D2-BB45-47D3-A0E8-C887E6C51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54083"/>
              </p:ext>
            </p:extLst>
          </p:nvPr>
        </p:nvGraphicFramePr>
        <p:xfrm>
          <a:off x="1632300" y="1374493"/>
          <a:ext cx="9118942" cy="2503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114">
                  <a:extLst>
                    <a:ext uri="{9D8B030D-6E8A-4147-A177-3AD203B41FA5}">
                      <a16:colId xmlns:a16="http://schemas.microsoft.com/office/drawing/2014/main" val="1463535033"/>
                    </a:ext>
                  </a:extLst>
                </a:gridCol>
                <a:gridCol w="834439">
                  <a:extLst>
                    <a:ext uri="{9D8B030D-6E8A-4147-A177-3AD203B41FA5}">
                      <a16:colId xmlns:a16="http://schemas.microsoft.com/office/drawing/2014/main" val="2891258730"/>
                    </a:ext>
                  </a:extLst>
                </a:gridCol>
                <a:gridCol w="4171742">
                  <a:extLst>
                    <a:ext uri="{9D8B030D-6E8A-4147-A177-3AD203B41FA5}">
                      <a16:colId xmlns:a16="http://schemas.microsoft.com/office/drawing/2014/main" val="3472159222"/>
                    </a:ext>
                  </a:extLst>
                </a:gridCol>
                <a:gridCol w="3039647">
                  <a:extLst>
                    <a:ext uri="{9D8B030D-6E8A-4147-A177-3AD203B41FA5}">
                      <a16:colId xmlns:a16="http://schemas.microsoft.com/office/drawing/2014/main" val="17209653"/>
                    </a:ext>
                  </a:extLst>
                </a:gridCol>
              </a:tblGrid>
              <a:tr h="3982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경력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역량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611578"/>
                  </a:ext>
                </a:extLst>
              </a:tr>
              <a:tr h="3982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이상우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한림대학교 컴퓨터공학과 재학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다수 로봇 대회 출전 및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WRO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국가대표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C, JAVA, Lab View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 프로그래밍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736764"/>
                  </a:ext>
                </a:extLst>
              </a:tr>
              <a:tr h="3982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김기태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개발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마케팅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컴퓨터공학과 재학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네트워크 관리사 자격증 </a:t>
                      </a:r>
                      <a:r>
                        <a:rPr lang="ko-KR" altLang="en-US" sz="1100" dirty="0"/>
                        <a:t>소지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블로그 운영 경력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프로그램 개발 동아리 활동</a:t>
                      </a:r>
                      <a:r>
                        <a:rPr lang="en-US" altLang="ko-KR" sz="1100" dirty="0"/>
                        <a:t>, SNS </a:t>
                      </a:r>
                      <a:r>
                        <a:rPr lang="ko-KR" altLang="en-US" sz="1100" dirty="0"/>
                        <a:t>홍보 경험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안드로이드 프로그램 제작 </a:t>
                      </a:r>
                      <a:r>
                        <a:rPr lang="ko-KR" altLang="en-US" sz="1100" dirty="0"/>
                        <a:t>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66159"/>
                  </a:ext>
                </a:extLst>
              </a:tr>
              <a:tr h="3982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/>
                        <a:t>우건희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컴퓨터공학과 재학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프로그램 개발 동아리 활동</a:t>
                      </a:r>
                      <a:r>
                        <a:rPr lang="en-US" altLang="ko-KR" sz="1100" dirty="0"/>
                        <a:t>,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C, JAVA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프로그래밍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008636"/>
                  </a:ext>
                </a:extLst>
              </a:tr>
              <a:tr h="3982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최원영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마케팅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시장조사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컴퓨터공학과 재학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교내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창업 대회 금상 </a:t>
                      </a:r>
                      <a:r>
                        <a:rPr lang="ko-KR" altLang="en-US" sz="1100" dirty="0"/>
                        <a:t>수상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카페 매니저 경력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SNS </a:t>
                      </a:r>
                      <a:r>
                        <a:rPr lang="ko-KR" altLang="en-US" sz="1100" dirty="0"/>
                        <a:t>홍보 경험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전단지 알바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377518"/>
                  </a:ext>
                </a:extLst>
              </a:tr>
              <a:tr h="3982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유민수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시장조사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컴퓨터공학과 재학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상권 분석 실제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44006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A859D22-8013-4CEB-854F-2BECADE7E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084672"/>
              </p:ext>
            </p:extLst>
          </p:nvPr>
        </p:nvGraphicFramePr>
        <p:xfrm>
          <a:off x="1632299" y="4418355"/>
          <a:ext cx="9118942" cy="19023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73115">
                  <a:extLst>
                    <a:ext uri="{9D8B030D-6E8A-4147-A177-3AD203B41FA5}">
                      <a16:colId xmlns:a16="http://schemas.microsoft.com/office/drawing/2014/main" val="1463535033"/>
                    </a:ext>
                  </a:extLst>
                </a:gridCol>
                <a:gridCol w="8045827">
                  <a:extLst>
                    <a:ext uri="{9D8B030D-6E8A-4147-A177-3AD203B41FA5}">
                      <a16:colId xmlns:a16="http://schemas.microsoft.com/office/drawing/2014/main" val="2891258730"/>
                    </a:ext>
                  </a:extLst>
                </a:gridCol>
              </a:tblGrid>
              <a:tr h="3179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611578"/>
                  </a:ext>
                </a:extLst>
              </a:tr>
              <a:tr h="3848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기술자문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한림대학교 컴퓨터공학과 이정근 교수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상지영서대학교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허병도</a:t>
                      </a:r>
                      <a:r>
                        <a:rPr lang="ko-KR" altLang="en-US" sz="1100" dirty="0"/>
                        <a:t> 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736764"/>
                  </a:ext>
                </a:extLst>
              </a:tr>
              <a:tr h="4298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창업자문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한림대학교 산학협력단 조성욱 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66159"/>
                  </a:ext>
                </a:extLst>
              </a:tr>
              <a:tr h="3848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의료자문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우은지 소화재활 간호사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이나리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김동혁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이석연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사회복지사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008636"/>
                  </a:ext>
                </a:extLst>
              </a:tr>
              <a:tr h="3848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충원 예정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한림대학교 경영학과 정서윤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이진환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한림대학교 법학과 곽민정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44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58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664D93F-FD5D-4206-AE88-B2F30B1A3F07}"/>
              </a:ext>
            </a:extLst>
          </p:cNvPr>
          <p:cNvSpPr txBox="1"/>
          <p:nvPr/>
        </p:nvSpPr>
        <p:spPr>
          <a:xfrm>
            <a:off x="346176" y="930544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Ⅱ. </a:t>
            </a:r>
            <a:r>
              <a:rPr lang="ko-KR" altLang="en-US" b="1" dirty="0"/>
              <a:t>아이템 및 기술</a:t>
            </a:r>
          </a:p>
        </p:txBody>
      </p:sp>
      <p:pic>
        <p:nvPicPr>
          <p:cNvPr id="31" name="그림 30" descr="전자기기, 회로이(가) 표시된 사진&#10;&#10;매우 높은 신뢰도로 생성된 설명">
            <a:hlinkClick r:id="rId2" action="ppaction://hlinkfile"/>
            <a:extLst>
              <a:ext uri="{FF2B5EF4-FFF2-40B4-BE49-F238E27FC236}">
                <a16:creationId xmlns:a16="http://schemas.microsoft.com/office/drawing/2014/main" id="{16254306-354B-4869-9081-46AF3CAB36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682" y="317239"/>
            <a:ext cx="2089470" cy="171639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8A9803-0AF5-4614-BBCD-93F73D683298}"/>
              </a:ext>
            </a:extLst>
          </p:cNvPr>
          <p:cNvSpPr/>
          <p:nvPr/>
        </p:nvSpPr>
        <p:spPr>
          <a:xfrm>
            <a:off x="-16819" y="404715"/>
            <a:ext cx="2321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2.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아이템 및 팀 소개</a:t>
            </a:r>
          </a:p>
        </p:txBody>
      </p:sp>
      <p:pic>
        <p:nvPicPr>
          <p:cNvPr id="67" name="그림 66" descr="개체, 옷걸이, 지도이(가) 표시된 사진&#10;&#10;높은 신뢰도로 생성된 설명">
            <a:extLst>
              <a:ext uri="{FF2B5EF4-FFF2-40B4-BE49-F238E27FC236}">
                <a16:creationId xmlns:a16="http://schemas.microsoft.com/office/drawing/2014/main" id="{69FF24C1-A3E5-406B-AA01-A5564A5AE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116" y="3770163"/>
            <a:ext cx="2468231" cy="2863999"/>
          </a:xfrm>
          <a:prstGeom prst="rect">
            <a:avLst/>
          </a:prstGeom>
        </p:spPr>
      </p:pic>
      <p:pic>
        <p:nvPicPr>
          <p:cNvPr id="69" name="그림 68" descr="벽, 실내, 녹색, 좌석이(가) 표시된 사진&#10;&#10;매우 높은 신뢰도로 생성된 설명">
            <a:extLst>
              <a:ext uri="{FF2B5EF4-FFF2-40B4-BE49-F238E27FC236}">
                <a16:creationId xmlns:a16="http://schemas.microsoft.com/office/drawing/2014/main" id="{BA7DC017-9574-4731-907E-E36F030125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87" y="1456373"/>
            <a:ext cx="3458110" cy="2313790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0E969591-3C9A-4BDD-9143-87CA16362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114" y="1950994"/>
            <a:ext cx="2839418" cy="3858004"/>
          </a:xfrm>
          <a:prstGeom prst="rect">
            <a:avLst/>
          </a:prstGeom>
        </p:spPr>
      </p:pic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D5BB80A-D56F-44FB-B5AD-C7E5A755B286}"/>
              </a:ext>
            </a:extLst>
          </p:cNvPr>
          <p:cNvCxnSpPr>
            <a:cxnSpLocks/>
          </p:cNvCxnSpPr>
          <p:nvPr/>
        </p:nvCxnSpPr>
        <p:spPr>
          <a:xfrm flipH="1" flipV="1">
            <a:off x="6554667" y="2033637"/>
            <a:ext cx="1217218" cy="110672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7AAA939-7FD8-4E95-99AB-402872773123}"/>
              </a:ext>
            </a:extLst>
          </p:cNvPr>
          <p:cNvCxnSpPr>
            <a:cxnSpLocks/>
          </p:cNvCxnSpPr>
          <p:nvPr/>
        </p:nvCxnSpPr>
        <p:spPr>
          <a:xfrm flipV="1">
            <a:off x="8444852" y="2033637"/>
            <a:ext cx="1702841" cy="170269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1FCA918E-78C7-4F1D-B18F-D326090EFB7F}"/>
              </a:ext>
            </a:extLst>
          </p:cNvPr>
          <p:cNvCxnSpPr/>
          <p:nvPr/>
        </p:nvCxnSpPr>
        <p:spPr>
          <a:xfrm>
            <a:off x="2044307" y="2646942"/>
            <a:ext cx="1923918" cy="2312985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7DA319CC-DB2C-45A1-A4D5-14FCC089075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459" y="1175438"/>
            <a:ext cx="986286" cy="986286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4DE69D19-6876-4B8D-B5B7-590CED246260}"/>
              </a:ext>
            </a:extLst>
          </p:cNvPr>
          <p:cNvSpPr txBox="1"/>
          <p:nvPr/>
        </p:nvSpPr>
        <p:spPr>
          <a:xfrm>
            <a:off x="3736698" y="3429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</a:rPr>
              <a:t>전면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A2E0D43-DCDE-4DD5-BB0E-7B49FCA6079B}"/>
              </a:ext>
            </a:extLst>
          </p:cNvPr>
          <p:cNvSpPr txBox="1"/>
          <p:nvPr/>
        </p:nvSpPr>
        <p:spPr>
          <a:xfrm>
            <a:off x="7055286" y="1516796"/>
            <a:ext cx="986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B050"/>
                </a:solidFill>
              </a:rPr>
              <a:t>측면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711D809-16FE-4930-BE5B-D7C034BE0FAC}"/>
              </a:ext>
            </a:extLst>
          </p:cNvPr>
          <p:cNvSpPr txBox="1"/>
          <p:nvPr/>
        </p:nvSpPr>
        <p:spPr>
          <a:xfrm>
            <a:off x="1583237" y="4267823"/>
            <a:ext cx="1936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00B0F0"/>
                </a:solidFill>
              </a:rPr>
              <a:t>안전벨트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B1D2CD0-27F7-467F-A3F0-FDDC04C2FCBC}"/>
              </a:ext>
            </a:extLst>
          </p:cNvPr>
          <p:cNvSpPr txBox="1"/>
          <p:nvPr/>
        </p:nvSpPr>
        <p:spPr>
          <a:xfrm>
            <a:off x="7947859" y="439164"/>
            <a:ext cx="190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2">
                    <a:lumMod val="75000"/>
                  </a:schemeClr>
                </a:solidFill>
              </a:rPr>
              <a:t>감지 센서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8B0E647-5DCB-4387-9A3A-3DDFC160DBF3}"/>
              </a:ext>
            </a:extLst>
          </p:cNvPr>
          <p:cNvSpPr txBox="1"/>
          <p:nvPr/>
        </p:nvSpPr>
        <p:spPr>
          <a:xfrm>
            <a:off x="4345236" y="591990"/>
            <a:ext cx="1812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호출 버튼</a:t>
            </a:r>
          </a:p>
        </p:txBody>
      </p:sp>
    </p:spTree>
    <p:extLst>
      <p:ext uri="{BB962C8B-B14F-4D97-AF65-F5344CB8AC3E}">
        <p14:creationId xmlns:p14="http://schemas.microsoft.com/office/powerpoint/2010/main" val="262140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모니터이(가) 표시된 사진&#10;&#10;높은 신뢰도로 생성된 설명">
            <a:extLst>
              <a:ext uri="{FF2B5EF4-FFF2-40B4-BE49-F238E27FC236}">
                <a16:creationId xmlns:a16="http://schemas.microsoft.com/office/drawing/2014/main" id="{CCABD73C-2BBD-47A9-B763-B59A5FC91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169" y="2658720"/>
            <a:ext cx="3100388" cy="4385617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664D93F-FD5D-4206-AE88-B2F30B1A3F07}"/>
              </a:ext>
            </a:extLst>
          </p:cNvPr>
          <p:cNvSpPr txBox="1"/>
          <p:nvPr/>
        </p:nvSpPr>
        <p:spPr>
          <a:xfrm>
            <a:off x="346176" y="930544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Ⅱ. </a:t>
            </a:r>
            <a:r>
              <a:rPr lang="ko-KR" altLang="en-US" b="1" dirty="0"/>
              <a:t>아이템 및 기술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5FE8B8-4FD1-4F87-87EE-7D4ADE2500AC}"/>
              </a:ext>
            </a:extLst>
          </p:cNvPr>
          <p:cNvSpPr txBox="1"/>
          <p:nvPr/>
        </p:nvSpPr>
        <p:spPr>
          <a:xfrm>
            <a:off x="9465756" y="3575327"/>
            <a:ext cx="1372371" cy="35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사고발생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F827E9-24F7-46EB-A788-BDD7F7D7A9B8}"/>
              </a:ext>
            </a:extLst>
          </p:cNvPr>
          <p:cNvSpPr txBox="1"/>
          <p:nvPr/>
        </p:nvSpPr>
        <p:spPr>
          <a:xfrm>
            <a:off x="10067789" y="4169381"/>
            <a:ext cx="744575" cy="671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solidFill>
                  <a:srgbClr val="FF0000"/>
                </a:solidFill>
              </a:rPr>
              <a:t>시ㅇㅇ구ㅇㅇ동</a:t>
            </a:r>
            <a:r>
              <a:rPr lang="en-US" altLang="ko-KR" sz="900" dirty="0">
                <a:solidFill>
                  <a:srgbClr val="FF0000"/>
                </a:solidFill>
              </a:rPr>
              <a:t>000-000</a:t>
            </a:r>
            <a:r>
              <a:rPr lang="ko-KR" altLang="en-US" sz="900" dirty="0">
                <a:solidFill>
                  <a:srgbClr val="FF0000"/>
                </a:solidFill>
              </a:rPr>
              <a:t>번 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6515B52-3F51-4741-8F88-FB02C62619E1}"/>
              </a:ext>
            </a:extLst>
          </p:cNvPr>
          <p:cNvSpPr/>
          <p:nvPr/>
        </p:nvSpPr>
        <p:spPr>
          <a:xfrm>
            <a:off x="9392575" y="5323402"/>
            <a:ext cx="1178370" cy="4204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긴급연락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8A9803-0AF5-4614-BBCD-93F73D683298}"/>
              </a:ext>
            </a:extLst>
          </p:cNvPr>
          <p:cNvSpPr/>
          <p:nvPr/>
        </p:nvSpPr>
        <p:spPr>
          <a:xfrm>
            <a:off x="-16819" y="404715"/>
            <a:ext cx="2321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2.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아이템 및 팀 소개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D46B272-8511-411D-AC6D-4DEC86FF41F3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329779" y="3993283"/>
            <a:ext cx="2095390" cy="858246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D5C4FFC-202B-42FB-9814-3DA18B33809B}"/>
              </a:ext>
            </a:extLst>
          </p:cNvPr>
          <p:cNvCxnSpPr>
            <a:cxnSpLocks/>
          </p:cNvCxnSpPr>
          <p:nvPr/>
        </p:nvCxnSpPr>
        <p:spPr>
          <a:xfrm flipH="1">
            <a:off x="2264368" y="4091709"/>
            <a:ext cx="1750619" cy="659382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폭발: 8pt 36">
            <a:extLst>
              <a:ext uri="{FF2B5EF4-FFF2-40B4-BE49-F238E27FC236}">
                <a16:creationId xmlns:a16="http://schemas.microsoft.com/office/drawing/2014/main" id="{4EB924C1-200C-4CF1-909C-D161C73F1E95}"/>
              </a:ext>
            </a:extLst>
          </p:cNvPr>
          <p:cNvSpPr/>
          <p:nvPr/>
        </p:nvSpPr>
        <p:spPr>
          <a:xfrm>
            <a:off x="4157380" y="3006176"/>
            <a:ext cx="2030006" cy="1845353"/>
          </a:xfrm>
          <a:prstGeom prst="irregularSeal1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사고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발생시</a:t>
            </a:r>
          </a:p>
        </p:txBody>
      </p:sp>
      <p:pic>
        <p:nvPicPr>
          <p:cNvPr id="43" name="그림 42" descr="사람, 여자, 실내, 벽이(가) 표시된 사진&#10;&#10;매우 높은 신뢰도로 생성된 설명">
            <a:extLst>
              <a:ext uri="{FF2B5EF4-FFF2-40B4-BE49-F238E27FC236}">
                <a16:creationId xmlns:a16="http://schemas.microsoft.com/office/drawing/2014/main" id="{CA2144B9-DA55-460A-9944-68A6C9BED6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65" y="4923281"/>
            <a:ext cx="1668206" cy="1668206"/>
          </a:xfrm>
          <a:prstGeom prst="rect">
            <a:avLst/>
          </a:prstGeom>
        </p:spPr>
      </p:pic>
      <p:sp>
        <p:nvSpPr>
          <p:cNvPr id="44" name="말풍선: 타원형 43">
            <a:extLst>
              <a:ext uri="{FF2B5EF4-FFF2-40B4-BE49-F238E27FC236}">
                <a16:creationId xmlns:a16="http://schemas.microsoft.com/office/drawing/2014/main" id="{68B0C38D-3F19-4BB5-BE1A-FC67DBF60FD1}"/>
              </a:ext>
            </a:extLst>
          </p:cNvPr>
          <p:cNvSpPr/>
          <p:nvPr/>
        </p:nvSpPr>
        <p:spPr>
          <a:xfrm>
            <a:off x="2616390" y="4851529"/>
            <a:ext cx="2463213" cy="1143421"/>
          </a:xfrm>
          <a:prstGeom prst="wedgeEllipseCallout">
            <a:avLst>
              <a:gd name="adj1" fmla="val -51107"/>
              <a:gd name="adj2" fmla="val 5163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  <a:ea typeface="+mj-ea"/>
              </a:rPr>
              <a:t>HELP ME!!</a:t>
            </a:r>
            <a:endParaRPr lang="ko-KR" altLang="en-US" sz="3200" b="1" dirty="0">
              <a:solidFill>
                <a:srgbClr val="FF0000"/>
              </a:solidFill>
              <a:ea typeface="+mj-ea"/>
            </a:endParaRPr>
          </a:p>
        </p:txBody>
      </p:sp>
      <p:pic>
        <p:nvPicPr>
          <p:cNvPr id="20" name="그림 19" descr="벽, 실내, 녹색, 좌석이(가) 표시된 사진&#10;&#10;매우 높은 신뢰도로 생성된 설명">
            <a:extLst>
              <a:ext uri="{FF2B5EF4-FFF2-40B4-BE49-F238E27FC236}">
                <a16:creationId xmlns:a16="http://schemas.microsoft.com/office/drawing/2014/main" id="{B2D90821-39E6-48A9-AB5A-8F1D64A78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5" y="1299876"/>
            <a:ext cx="3239415" cy="2167463"/>
          </a:xfrm>
          <a:prstGeom prst="rect">
            <a:avLst/>
          </a:prstGeom>
        </p:spPr>
      </p:pic>
      <p:sp>
        <p:nvSpPr>
          <p:cNvPr id="2" name="폭발: 14pt 1">
            <a:extLst>
              <a:ext uri="{FF2B5EF4-FFF2-40B4-BE49-F238E27FC236}">
                <a16:creationId xmlns:a16="http://schemas.microsoft.com/office/drawing/2014/main" id="{6C7B2BE7-B0A5-4B6F-83C9-177F98AA387F}"/>
              </a:ext>
            </a:extLst>
          </p:cNvPr>
          <p:cNvSpPr/>
          <p:nvPr/>
        </p:nvSpPr>
        <p:spPr>
          <a:xfrm>
            <a:off x="4618181" y="1052944"/>
            <a:ext cx="2817091" cy="1376219"/>
          </a:xfrm>
          <a:prstGeom prst="irregularSeal2">
            <a:avLst/>
          </a:prstGeom>
          <a:solidFill>
            <a:srgbClr val="FF99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안전벨트 미착용 시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635091B-C8B1-43D1-A3CD-F8C3D403F0D6}"/>
              </a:ext>
            </a:extLst>
          </p:cNvPr>
          <p:cNvCxnSpPr>
            <a:cxnSpLocks/>
          </p:cNvCxnSpPr>
          <p:nvPr/>
        </p:nvCxnSpPr>
        <p:spPr>
          <a:xfrm flipV="1">
            <a:off x="7167418" y="1514764"/>
            <a:ext cx="1533237" cy="285711"/>
          </a:xfrm>
          <a:prstGeom prst="straightConnector1">
            <a:avLst/>
          </a:prstGeom>
          <a:ln w="38100" cap="flat" cmpd="sng" algn="ctr">
            <a:solidFill>
              <a:srgbClr val="FF99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그림 8" descr="클립아트이(가) 표시된 사진&#10;&#10;높은 신뢰도로 생성된 설명">
            <a:extLst>
              <a:ext uri="{FF2B5EF4-FFF2-40B4-BE49-F238E27FC236}">
                <a16:creationId xmlns:a16="http://schemas.microsoft.com/office/drawing/2014/main" id="{74FE419E-9C57-409F-BEB4-E5967282B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775" y="529788"/>
            <a:ext cx="1877589" cy="174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189826" y="353535"/>
            <a:ext cx="168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3.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시장분석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7A428F-4DD0-4D04-AC6F-822126E09C1D}"/>
              </a:ext>
            </a:extLst>
          </p:cNvPr>
          <p:cNvSpPr txBox="1"/>
          <p:nvPr/>
        </p:nvSpPr>
        <p:spPr>
          <a:xfrm>
            <a:off x="355300" y="1008117"/>
            <a:ext cx="2161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국내 휠체어 시장 규모</a:t>
            </a:r>
          </a:p>
        </p:txBody>
      </p:sp>
      <p:pic>
        <p:nvPicPr>
          <p:cNvPr id="4" name="그림 3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A60698EE-6089-4D83-BA16-8489656BF8E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7" y="1513150"/>
            <a:ext cx="6737251" cy="46975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64FE68-5BEA-4463-BC4C-6FD39EF2C9C5}"/>
              </a:ext>
            </a:extLst>
          </p:cNvPr>
          <p:cNvSpPr txBox="1"/>
          <p:nvPr/>
        </p:nvSpPr>
        <p:spPr>
          <a:xfrm>
            <a:off x="5301525" y="5964459"/>
            <a:ext cx="15889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KHIDI (2017</a:t>
            </a:r>
            <a:r>
              <a:rPr lang="ko-KR" altLang="en-US" sz="1000" dirty="0"/>
              <a:t>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AF4A33-9F84-4171-9910-EB22A8A853EC}"/>
              </a:ext>
            </a:extLst>
          </p:cNvPr>
          <p:cNvSpPr txBox="1"/>
          <p:nvPr/>
        </p:nvSpPr>
        <p:spPr>
          <a:xfrm>
            <a:off x="6594911" y="1008117"/>
            <a:ext cx="1914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b="1" dirty="0"/>
              <a:t>휠체어 시장 분포</a:t>
            </a:r>
          </a:p>
        </p:txBody>
      </p:sp>
      <p:graphicFrame>
        <p:nvGraphicFramePr>
          <p:cNvPr id="46" name="차트 45">
            <a:extLst>
              <a:ext uri="{FF2B5EF4-FFF2-40B4-BE49-F238E27FC236}">
                <a16:creationId xmlns:a16="http://schemas.microsoft.com/office/drawing/2014/main" id="{6B7AB4B4-81E5-423F-A9B6-FEC531F720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0759930"/>
              </p:ext>
            </p:extLst>
          </p:nvPr>
        </p:nvGraphicFramePr>
        <p:xfrm>
          <a:off x="6377855" y="1651751"/>
          <a:ext cx="5638653" cy="4697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317F0A36-6D99-4779-B6A7-6DDC5B007388}"/>
              </a:ext>
            </a:extLst>
          </p:cNvPr>
          <p:cNvSpPr txBox="1"/>
          <p:nvPr/>
        </p:nvSpPr>
        <p:spPr>
          <a:xfrm>
            <a:off x="8137237" y="4535054"/>
            <a:ext cx="1108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37.6%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21353C3-2018-4AE9-9CA4-A07ADA9AE29F}"/>
              </a:ext>
            </a:extLst>
          </p:cNvPr>
          <p:cNvSpPr txBox="1"/>
          <p:nvPr/>
        </p:nvSpPr>
        <p:spPr>
          <a:xfrm>
            <a:off x="4894979" y="1341989"/>
            <a:ext cx="15889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단위 </a:t>
            </a:r>
            <a:r>
              <a:rPr lang="en-US" altLang="ko-KR" sz="1000" dirty="0"/>
              <a:t>: </a:t>
            </a:r>
            <a:r>
              <a:rPr lang="ko-KR" altLang="en-US" sz="1000" dirty="0"/>
              <a:t>천 원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15B7F2-304F-4325-80B3-11DBC4F16A17}"/>
              </a:ext>
            </a:extLst>
          </p:cNvPr>
          <p:cNvSpPr txBox="1"/>
          <p:nvPr/>
        </p:nvSpPr>
        <p:spPr>
          <a:xfrm>
            <a:off x="9476508" y="6166600"/>
            <a:ext cx="1944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한국특허학회지</a:t>
            </a:r>
            <a:r>
              <a:rPr lang="en-US" altLang="ko-KR" sz="1000" dirty="0"/>
              <a:t>(2016</a:t>
            </a:r>
            <a:r>
              <a:rPr lang="ko-KR" altLang="en-US" sz="1000" dirty="0"/>
              <a:t>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8955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189826" y="353535"/>
            <a:ext cx="168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3.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시장분석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E2D545-EEE7-4762-999F-A201EDDAE0B2}"/>
              </a:ext>
            </a:extLst>
          </p:cNvPr>
          <p:cNvSpPr txBox="1"/>
          <p:nvPr/>
        </p:nvSpPr>
        <p:spPr>
          <a:xfrm>
            <a:off x="545292" y="984061"/>
            <a:ext cx="2137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포지셔닝 맵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C328CC1-01EB-4FBC-84BB-27BF69DA00E5}"/>
              </a:ext>
            </a:extLst>
          </p:cNvPr>
          <p:cNvGrpSpPr/>
          <p:nvPr/>
        </p:nvGrpSpPr>
        <p:grpSpPr>
          <a:xfrm>
            <a:off x="740547" y="1784006"/>
            <a:ext cx="5779531" cy="3505732"/>
            <a:chOff x="8536674" y="2463243"/>
            <a:chExt cx="3919279" cy="2672432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77FFB61-008C-430C-B54E-C3A2D5271903}"/>
                </a:ext>
              </a:extLst>
            </p:cNvPr>
            <p:cNvCxnSpPr>
              <a:cxnSpLocks/>
            </p:cNvCxnSpPr>
            <p:nvPr/>
          </p:nvCxnSpPr>
          <p:spPr>
            <a:xfrm>
              <a:off x="8536674" y="3832140"/>
              <a:ext cx="32925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BFE0FFA4-9D13-42A7-96E8-1DFE8F5F8B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0566" y="2528605"/>
              <a:ext cx="0" cy="2607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2F8DB6-CA02-4AA0-8039-37A7A4FD2D01}"/>
                </a:ext>
              </a:extLst>
            </p:cNvPr>
            <p:cNvSpPr txBox="1"/>
            <p:nvPr/>
          </p:nvSpPr>
          <p:spPr>
            <a:xfrm>
              <a:off x="9728352" y="2463243"/>
              <a:ext cx="250455" cy="85165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200" dirty="0"/>
                <a:t>가격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91DE91-F27B-4836-8234-46B05377F40D}"/>
                </a:ext>
              </a:extLst>
            </p:cNvPr>
            <p:cNvSpPr txBox="1"/>
            <p:nvPr/>
          </p:nvSpPr>
          <p:spPr>
            <a:xfrm>
              <a:off x="11612565" y="3856341"/>
              <a:ext cx="843388" cy="211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성능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C542E75-B89D-4044-9D0A-1AB61CB8D3F8}"/>
                </a:ext>
              </a:extLst>
            </p:cNvPr>
            <p:cNvSpPr/>
            <p:nvPr/>
          </p:nvSpPr>
          <p:spPr>
            <a:xfrm>
              <a:off x="11135604" y="2482939"/>
              <a:ext cx="594190" cy="65973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토도 드라이브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3CE97D9-9CCB-47AF-8837-90A60712A119}"/>
                </a:ext>
              </a:extLst>
            </p:cNvPr>
            <p:cNvSpPr/>
            <p:nvPr/>
          </p:nvSpPr>
          <p:spPr>
            <a:xfrm>
              <a:off x="9308858" y="4086443"/>
              <a:ext cx="600080" cy="65973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휠체어 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안전벨트</a:t>
              </a: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B4BD72A-B598-4131-9060-8EA27797DFD4}"/>
                </a:ext>
              </a:extLst>
            </p:cNvPr>
            <p:cNvSpPr/>
            <p:nvPr/>
          </p:nvSpPr>
          <p:spPr>
            <a:xfrm>
              <a:off x="10312461" y="3491158"/>
              <a:ext cx="614212" cy="68196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자사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B66DD7A-AE7C-42C2-B116-2E1EDEE3F36C}"/>
              </a:ext>
            </a:extLst>
          </p:cNvPr>
          <p:cNvSpPr txBox="1"/>
          <p:nvPr/>
        </p:nvSpPr>
        <p:spPr>
          <a:xfrm>
            <a:off x="6096000" y="984061"/>
            <a:ext cx="2041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경쟁사 비교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87465BA-64EF-481D-AB37-62D8769CF3AB}"/>
              </a:ext>
            </a:extLst>
          </p:cNvPr>
          <p:cNvSpPr/>
          <p:nvPr/>
        </p:nvSpPr>
        <p:spPr>
          <a:xfrm>
            <a:off x="1284189" y="4172864"/>
            <a:ext cx="914392" cy="9143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휠체어 브레이크</a:t>
            </a: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5B9E5E31-51E3-4BC2-98E9-6C36E1644CA7}"/>
              </a:ext>
            </a:extLst>
          </p:cNvPr>
          <p:cNvCxnSpPr>
            <a:cxnSpLocks/>
          </p:cNvCxnSpPr>
          <p:nvPr/>
        </p:nvCxnSpPr>
        <p:spPr>
          <a:xfrm flipV="1">
            <a:off x="2764145" y="2311363"/>
            <a:ext cx="240741" cy="69908"/>
          </a:xfrm>
          <a:prstGeom prst="curvedConnector3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B4A3AAC3-AECC-41F0-976B-C3FA1CAEB471}"/>
              </a:ext>
            </a:extLst>
          </p:cNvPr>
          <p:cNvCxnSpPr>
            <a:cxnSpLocks/>
          </p:cNvCxnSpPr>
          <p:nvPr/>
        </p:nvCxnSpPr>
        <p:spPr>
          <a:xfrm flipV="1">
            <a:off x="2764145" y="2381271"/>
            <a:ext cx="240741" cy="69908"/>
          </a:xfrm>
          <a:prstGeom prst="curvedConnector3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D2724DA-72AC-456E-BBB9-B02180809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52045"/>
              </p:ext>
            </p:extLst>
          </p:nvPr>
        </p:nvGraphicFramePr>
        <p:xfrm>
          <a:off x="6139504" y="1438409"/>
          <a:ext cx="5895476" cy="2916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095">
                  <a:extLst>
                    <a:ext uri="{9D8B030D-6E8A-4147-A177-3AD203B41FA5}">
                      <a16:colId xmlns:a16="http://schemas.microsoft.com/office/drawing/2014/main" val="280019597"/>
                    </a:ext>
                  </a:extLst>
                </a:gridCol>
                <a:gridCol w="1179095">
                  <a:extLst>
                    <a:ext uri="{9D8B030D-6E8A-4147-A177-3AD203B41FA5}">
                      <a16:colId xmlns:a16="http://schemas.microsoft.com/office/drawing/2014/main" val="1867690344"/>
                    </a:ext>
                  </a:extLst>
                </a:gridCol>
                <a:gridCol w="1338988">
                  <a:extLst>
                    <a:ext uri="{9D8B030D-6E8A-4147-A177-3AD203B41FA5}">
                      <a16:colId xmlns:a16="http://schemas.microsoft.com/office/drawing/2014/main" val="3210797711"/>
                    </a:ext>
                  </a:extLst>
                </a:gridCol>
                <a:gridCol w="998741">
                  <a:extLst>
                    <a:ext uri="{9D8B030D-6E8A-4147-A177-3AD203B41FA5}">
                      <a16:colId xmlns:a16="http://schemas.microsoft.com/office/drawing/2014/main" val="844802864"/>
                    </a:ext>
                  </a:extLst>
                </a:gridCol>
                <a:gridCol w="1199557">
                  <a:extLst>
                    <a:ext uri="{9D8B030D-6E8A-4147-A177-3AD203B41FA5}">
                      <a16:colId xmlns:a16="http://schemas.microsoft.com/office/drawing/2014/main" val="2760806579"/>
                    </a:ext>
                  </a:extLst>
                </a:gridCol>
              </a:tblGrid>
              <a:tr h="5453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회사명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726550"/>
                  </a:ext>
                </a:extLst>
              </a:tr>
              <a:tr h="5453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/>
                        <a:t>토도웍스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토도드라이브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수동휠체어를 전동휠체어로 </a:t>
                      </a:r>
                      <a:r>
                        <a:rPr lang="ko-KR" altLang="en-US" sz="1000" dirty="0" err="1"/>
                        <a:t>만듬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1,760,000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IOT </a:t>
                      </a:r>
                      <a:r>
                        <a:rPr lang="ko-KR" altLang="en-US" sz="1400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82767"/>
                  </a:ext>
                </a:extLst>
              </a:tr>
              <a:tr h="5453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/>
                        <a:t>Ottobock</a:t>
                      </a:r>
                      <a:r>
                        <a:rPr lang="en-US" altLang="ko-KR" sz="1200" b="1" dirty="0"/>
                        <a:t> Tri Quality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휠체어 브레이크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휠체어 자체를 </a:t>
                      </a:r>
                      <a:r>
                        <a:rPr lang="ko-KR" altLang="en-US" sz="1000" dirty="0" err="1"/>
                        <a:t>고정시켜줌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29,600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브레이크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073128"/>
                  </a:ext>
                </a:extLst>
              </a:tr>
              <a:tr h="5453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/>
                        <a:t>라달유디케어스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휠체어 안전벨트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사용자가 휠체어에서 넘어지지 않도록 고정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39,390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안전벨트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262054"/>
                  </a:ext>
                </a:extLst>
              </a:tr>
              <a:tr h="5453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자사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휠체어 사고 예방 및 대처 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안전벨트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미착용시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경고음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사고 발생시 보호자 연락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긴급 버튼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99,000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IOT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기능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안전벨트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긴급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90112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D09EDF2A-CEA1-4EAD-AAA5-EA6FED249499}"/>
              </a:ext>
            </a:extLst>
          </p:cNvPr>
          <p:cNvSpPr txBox="1"/>
          <p:nvPr/>
        </p:nvSpPr>
        <p:spPr>
          <a:xfrm>
            <a:off x="6139504" y="4487914"/>
            <a:ext cx="1184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특허 출원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7E06A259-C307-4F0B-928A-40D426D8B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150" y="6082301"/>
            <a:ext cx="1952625" cy="381000"/>
          </a:xfrm>
          <a:prstGeom prst="rect">
            <a:avLst/>
          </a:prstGeom>
        </p:spPr>
      </p:pic>
      <p:pic>
        <p:nvPicPr>
          <p:cNvPr id="44" name="그림 43" descr="텍스트, 병이(가) 표시된 사진&#10;&#10;매우 높은 신뢰도로 생성된 설명">
            <a:extLst>
              <a:ext uri="{FF2B5EF4-FFF2-40B4-BE49-F238E27FC236}">
                <a16:creationId xmlns:a16="http://schemas.microsoft.com/office/drawing/2014/main" id="{8097A64F-D950-4B30-85C9-1610496C9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078" y="4894190"/>
            <a:ext cx="2787399" cy="156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4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189826" y="353535"/>
            <a:ext cx="216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4.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비즈니스 모델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2C0599-25DD-4315-91E4-9EDEBC7F1995}"/>
              </a:ext>
            </a:extLst>
          </p:cNvPr>
          <p:cNvSpPr txBox="1"/>
          <p:nvPr/>
        </p:nvSpPr>
        <p:spPr>
          <a:xfrm>
            <a:off x="295048" y="87460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Ⅰ. </a:t>
            </a:r>
            <a:r>
              <a:rPr lang="ko-KR" altLang="en-US" b="1" dirty="0"/>
              <a:t>판매 계획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EE8A6C3-A63B-45D2-8D23-06B19D3DA031}"/>
              </a:ext>
            </a:extLst>
          </p:cNvPr>
          <p:cNvGrpSpPr/>
          <p:nvPr/>
        </p:nvGrpSpPr>
        <p:grpSpPr>
          <a:xfrm>
            <a:off x="295048" y="1361110"/>
            <a:ext cx="3818597" cy="2349094"/>
            <a:chOff x="6160655" y="1326153"/>
            <a:chExt cx="3445163" cy="2102340"/>
          </a:xfrm>
        </p:grpSpPr>
        <p:pic>
          <p:nvPicPr>
            <p:cNvPr id="42" name="그림 41" descr="전자기기, 디스플레이, 스크린샷, 모니터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4DE3CCB1-839A-4C7C-AA17-C012E9334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7" r="2514" b="24249"/>
            <a:stretch/>
          </p:blipFill>
          <p:spPr>
            <a:xfrm>
              <a:off x="6160655" y="1326153"/>
              <a:ext cx="3445163" cy="2102340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B4DF3BA-8EBA-470A-A6C9-BBCEA99119C0}"/>
                </a:ext>
              </a:extLst>
            </p:cNvPr>
            <p:cNvSpPr/>
            <p:nvPr/>
          </p:nvSpPr>
          <p:spPr>
            <a:xfrm>
              <a:off x="6266290" y="1460450"/>
              <a:ext cx="3206183" cy="18331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D14B1C6-FCB8-4056-889F-3A17FF6EABC2}"/>
                </a:ext>
              </a:extLst>
            </p:cNvPr>
            <p:cNvSpPr txBox="1"/>
            <p:nvPr/>
          </p:nvSpPr>
          <p:spPr>
            <a:xfrm>
              <a:off x="7065818" y="1575470"/>
              <a:ext cx="1653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M  P</a:t>
              </a:r>
              <a:endParaRPr lang="ko-KR" altLang="en-US" b="1" dirty="0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A5BBBE5-D80F-4070-AD3D-7587F10C4EDB}"/>
                </a:ext>
              </a:extLst>
            </p:cNvPr>
            <p:cNvCxnSpPr/>
            <p:nvPr/>
          </p:nvCxnSpPr>
          <p:spPr>
            <a:xfrm>
              <a:off x="6266290" y="1921164"/>
              <a:ext cx="320618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5435627-9FD6-4582-9FD9-BEB1FB6CBB43}"/>
                </a:ext>
              </a:extLst>
            </p:cNvPr>
            <p:cNvSpPr/>
            <p:nvPr/>
          </p:nvSpPr>
          <p:spPr>
            <a:xfrm>
              <a:off x="6493164" y="2068946"/>
              <a:ext cx="1209963" cy="98894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온라인 상품 주문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F55B92B-9112-4974-A7DF-873F84C0CAE6}"/>
                </a:ext>
              </a:extLst>
            </p:cNvPr>
            <p:cNvSpPr/>
            <p:nvPr/>
          </p:nvSpPr>
          <p:spPr>
            <a:xfrm>
              <a:off x="8038668" y="2068946"/>
              <a:ext cx="1209963" cy="98894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온라인 상품 대여</a:t>
              </a:r>
            </a:p>
          </p:txBody>
        </p:sp>
      </p:grp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81E4459-AE2D-4958-A6EF-FAA70107376F}"/>
              </a:ext>
            </a:extLst>
          </p:cNvPr>
          <p:cNvCxnSpPr>
            <a:cxnSpLocks/>
          </p:cNvCxnSpPr>
          <p:nvPr/>
        </p:nvCxnSpPr>
        <p:spPr>
          <a:xfrm>
            <a:off x="5232436" y="2431235"/>
            <a:ext cx="1473164" cy="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 descr="벽, 실내, 사람, 서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451E54FB-4448-444E-AA28-38925BA45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705" y="4345066"/>
            <a:ext cx="4297496" cy="2349094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CB48B200-88C8-4DEF-AC50-FFC3A0EE10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9" b="30909"/>
          <a:stretch/>
        </p:blipFill>
        <p:spPr>
          <a:xfrm>
            <a:off x="7216705" y="1243941"/>
            <a:ext cx="4382418" cy="2349094"/>
          </a:xfrm>
          <a:prstGeom prst="rect">
            <a:avLst/>
          </a:prstGeom>
        </p:spPr>
      </p:pic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AB131D5-194E-4F49-B9B2-B27A151E0985}"/>
              </a:ext>
            </a:extLst>
          </p:cNvPr>
          <p:cNvCxnSpPr>
            <a:cxnSpLocks/>
          </p:cNvCxnSpPr>
          <p:nvPr/>
        </p:nvCxnSpPr>
        <p:spPr>
          <a:xfrm>
            <a:off x="9422482" y="3616870"/>
            <a:ext cx="0" cy="728196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4371EE2-D9CC-4EAE-901C-B9BDA77E1E59}"/>
              </a:ext>
            </a:extLst>
          </p:cNvPr>
          <p:cNvCxnSpPr>
            <a:cxnSpLocks/>
          </p:cNvCxnSpPr>
          <p:nvPr/>
        </p:nvCxnSpPr>
        <p:spPr>
          <a:xfrm flipH="1">
            <a:off x="5140073" y="5519613"/>
            <a:ext cx="1473164" cy="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림 72" descr="사람, 의자, 앉아있는, 벽이(가) 표시된 사진&#10;&#10;매우 높은 신뢰도로 생성된 설명">
            <a:extLst>
              <a:ext uri="{FF2B5EF4-FFF2-40B4-BE49-F238E27FC236}">
                <a16:creationId xmlns:a16="http://schemas.microsoft.com/office/drawing/2014/main" id="{ED6102D6-5269-40E9-A490-CF178ECF41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45" y="4308399"/>
            <a:ext cx="3810000" cy="2349094"/>
          </a:xfrm>
          <a:prstGeom prst="rect">
            <a:avLst/>
          </a:prstGeom>
        </p:spPr>
      </p:pic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905BD00-2B3A-42A1-A25E-9BDC5AD9F17E}"/>
              </a:ext>
            </a:extLst>
          </p:cNvPr>
          <p:cNvCxnSpPr>
            <a:cxnSpLocks/>
          </p:cNvCxnSpPr>
          <p:nvPr/>
        </p:nvCxnSpPr>
        <p:spPr>
          <a:xfrm>
            <a:off x="3654722" y="3172949"/>
            <a:ext cx="1065645" cy="687315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폭발: 8pt 75">
            <a:extLst>
              <a:ext uri="{FF2B5EF4-FFF2-40B4-BE49-F238E27FC236}">
                <a16:creationId xmlns:a16="http://schemas.microsoft.com/office/drawing/2014/main" id="{4B5775DD-6604-42C0-AD8A-725DE3277FB9}"/>
              </a:ext>
            </a:extLst>
          </p:cNvPr>
          <p:cNvSpPr/>
          <p:nvPr/>
        </p:nvSpPr>
        <p:spPr>
          <a:xfrm>
            <a:off x="4746145" y="3001823"/>
            <a:ext cx="2367183" cy="2115114"/>
          </a:xfrm>
          <a:prstGeom prst="irregularSeal1">
            <a:avLst/>
          </a:prstGeom>
          <a:solidFill>
            <a:srgbClr val="B01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r>
              <a:rPr lang="ko-KR" altLang="en-US" sz="1600" dirty="0"/>
              <a:t>개월 후 </a:t>
            </a:r>
            <a:r>
              <a:rPr lang="en-US" altLang="ko-KR" sz="1600" dirty="0"/>
              <a:t>50%</a:t>
            </a:r>
            <a:r>
              <a:rPr lang="ko-KR" altLang="en-US" sz="1600" dirty="0"/>
              <a:t>로 기기 매입 가능</a:t>
            </a:r>
          </a:p>
        </p:txBody>
      </p:sp>
    </p:spTree>
    <p:extLst>
      <p:ext uri="{BB962C8B-B14F-4D97-AF65-F5344CB8AC3E}">
        <p14:creationId xmlns:p14="http://schemas.microsoft.com/office/powerpoint/2010/main" val="156977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3006</TotalTime>
  <Words>735</Words>
  <Application>Microsoft Office PowerPoint</Application>
  <PresentationFormat>와이드스크린</PresentationFormat>
  <Paragraphs>280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Arial</vt:lpstr>
      <vt:lpstr>Arial Unicode MS</vt:lpstr>
      <vt:lpstr>Adobe 고딕 Std B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NARU YANG;고명환</dc:creator>
  <cp:lastModifiedBy>이상우</cp:lastModifiedBy>
  <cp:revision>178</cp:revision>
  <dcterms:created xsi:type="dcterms:W3CDTF">2013-12-18T12:51:48Z</dcterms:created>
  <dcterms:modified xsi:type="dcterms:W3CDTF">2017-11-11T03:36:09Z</dcterms:modified>
</cp:coreProperties>
</file>